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84" r:id="rId5"/>
    <p:sldId id="258" r:id="rId6"/>
    <p:sldId id="260" r:id="rId7"/>
    <p:sldId id="269" r:id="rId8"/>
    <p:sldId id="267" r:id="rId9"/>
    <p:sldId id="270" r:id="rId10"/>
    <p:sldId id="272" r:id="rId11"/>
    <p:sldId id="271" r:id="rId12"/>
    <p:sldId id="261" r:id="rId13"/>
    <p:sldId id="262" r:id="rId14"/>
    <p:sldId id="274" r:id="rId15"/>
    <p:sldId id="286" r:id="rId16"/>
    <p:sldId id="276" r:id="rId17"/>
    <p:sldId id="279" r:id="rId18"/>
    <p:sldId id="280" r:id="rId19"/>
    <p:sldId id="281" r:id="rId20"/>
    <p:sldId id="282" r:id="rId21"/>
    <p:sldId id="283" r:id="rId22"/>
    <p:sldId id="264" r:id="rId23"/>
    <p:sldId id="278" r:id="rId24"/>
    <p:sldId id="273" r:id="rId25"/>
    <p:sldId id="277" r:id="rId26"/>
    <p:sldId id="265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91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FBB0-4C99-D747-88E2-ADF251D77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29E40-1016-564E-8746-329ED3273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9F0E0-4F0C-8242-AA05-444C10EE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B840F-51C1-B149-92B6-A5EAE9C5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F3841-8024-3B41-8659-CC8C5F2F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1A42-2263-8C45-9E18-34D74E7C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5F29E-7BE3-7C4A-BA45-A004BC4CB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629EA-E5C7-1F42-B9E8-730B5964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1B1AB-434F-B546-8A7B-D64A7AE4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8997B-3728-5043-8CE9-B72D951C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62D27-22B7-A842-923F-3E833B7A6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852F9-7A65-7D49-8BFA-BA3E3E1AF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485A9-99D1-F648-B29F-3D3B6F3A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8FFF6-DE5C-E040-90E8-420F36DF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3FD0-8D2A-454A-83DE-4A9D1868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7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9310-1C29-2E44-9400-19808787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73AB-D640-DE45-B61F-EA1F4379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11DD8-1F79-3C4D-AD0B-46EB429E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A2BFA-D017-7246-9B13-AC1A8EFD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8D1F-A80A-4545-90C2-BF78885D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8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8EB0-8DA9-734A-925B-A8237649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27B90-AC66-7743-84A8-7D2C72C33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2245-FB06-D94B-BBE6-4F54FF46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AE8E-781A-A84E-B5DC-DD800298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60F2-BC8C-B640-A339-D3406A5F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8749-C7EE-964C-93DB-127516B2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CB638-4E15-4640-AFC0-86AB7B89D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8860C-6620-7441-B2EB-1E4EDC042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1057A-F66E-254F-8162-EC9F8F41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7433-5C30-A146-A399-8CDCADB5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E5F97-1D24-264B-91E9-5B4CCAEE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4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CCEB-6D43-284A-AEA2-3E8E90CD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E8E3D-19DC-F945-A0EB-C4C2C59F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AE52C-F163-C24D-AF69-6645E38FC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747B-60CC-CC43-9FBF-7F7FF1AA9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E689C-F834-4D45-8E0C-275D2271C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D36FD-9203-8548-B5AB-1AD23D08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6CBC-799C-884C-8377-97A14322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FAE2F-ABD1-4C46-BB41-9D9FC32E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4B6E-F8E4-3F41-8A4B-BE278A02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23941-027B-0B48-86A1-70D08558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01BC-6CAE-8748-B062-0574D5EB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CB235-723D-D648-83B5-5EA37D8C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FC1C0-880C-0A4E-B69F-1D62CCEA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C56A1-B504-C247-8F60-D663FECD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B8ACE-B77F-C144-874A-91720438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EE80-BD7F-8D48-BE44-B3815021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4828-723B-C046-A908-095C614CB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25905-9096-9D48-BA58-F96F6C125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3883-6B4D-B446-9257-2F31D114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FEC81-A06F-9545-9868-AC3F90DE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F3846-F33E-D747-9FEA-C9BB51D8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CA13-DC8F-794A-A8DF-D89DDF42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8757E-EE5A-3143-9880-451A8B54D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BB581-DB47-BF4F-84D2-4B033847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003D-03C9-EC49-B212-5753F548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19C42-EC0A-6549-8592-C193EF5B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C2BBE-30D4-0940-A5AE-AFFCD714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8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E38D3-106F-604C-8229-0AC79BDA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6D875-46A6-3149-AAB7-C7D4E037A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6AAD1-6C24-0848-8E3B-52BB81336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578E-09F2-054D-9AD2-5BD2891D81DD}" type="datetimeFigureOut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9CE9F-93A1-224D-91FD-9FE0FCA5C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E547-4B01-734E-B184-AA2610353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028D-13DE-0349-AD9F-715C28C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1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ana.edu/facultysenat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us.edu/che/arsa/academicproposal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ntana.edu/facultysenate/upcoming_meeting.html" TargetMode="External"/><Relationship Id="rId4" Type="http://schemas.openxmlformats.org/officeDocument/2006/relationships/hyperlink" Target="https://www.montana.edu/provost/committees/cpc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catalog.montana.edu/courseadmin/?key=5410" TargetMode="External"/><Relationship Id="rId3" Type="http://schemas.openxmlformats.org/officeDocument/2006/relationships/hyperlink" Target="https://nextcatalog.montana.edu/courseadmin/?key=5437" TargetMode="External"/><Relationship Id="rId7" Type="http://schemas.openxmlformats.org/officeDocument/2006/relationships/hyperlink" Target="https://nextcatalog.montana.edu/courseadmin/?key=529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catalog.montana.edu/courseadmin/?key=5424" TargetMode="External"/><Relationship Id="rId5" Type="http://schemas.openxmlformats.org/officeDocument/2006/relationships/hyperlink" Target="https://nextcatalog.montana.edu/courseadmin/?key=5436" TargetMode="External"/><Relationship Id="rId4" Type="http://schemas.openxmlformats.org/officeDocument/2006/relationships/hyperlink" Target="https://nextcatalog.montana.edu/courseadmin/?key=537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programadmin/?key=47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catalog.montana.edu/courseadmin/?key=4541" TargetMode="External"/><Relationship Id="rId3" Type="http://schemas.openxmlformats.org/officeDocument/2006/relationships/hyperlink" Target="https://nextcatalog.montana.edu/courseadmin/?key=5285" TargetMode="External"/><Relationship Id="rId7" Type="http://schemas.openxmlformats.org/officeDocument/2006/relationships/hyperlink" Target="https://nextcatalog.montana.edu/courseadmin/?key=473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catalog.montana.edu/courseadmin/?key=5427" TargetMode="External"/><Relationship Id="rId5" Type="http://schemas.openxmlformats.org/officeDocument/2006/relationships/hyperlink" Target="https://nextcatalog.montana.edu/courseadmin/?key=5386" TargetMode="External"/><Relationship Id="rId4" Type="http://schemas.openxmlformats.org/officeDocument/2006/relationships/hyperlink" Target="https://nextcatalog.montana.edu/courseadmin/?key=5385" TargetMode="External"/><Relationship Id="rId9" Type="http://schemas.openxmlformats.org/officeDocument/2006/relationships/hyperlink" Target="https://nextcatalog.montana.edu/courseadmin/?key=542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119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catalog.montana.edu/courseadmin/?key=1272" TargetMode="External"/><Relationship Id="rId4" Type="http://schemas.openxmlformats.org/officeDocument/2006/relationships/hyperlink" Target="https://nextcatalog.montana.edu/courseadmin/?key=125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135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xtcatalog.montana.edu/courseadmin/?key=156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programadmin/?key=4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xtcatalog.montana.edu/programadmin/?key=479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austin@montana.edu" TargetMode="External"/><Relationship Id="rId7" Type="http://schemas.openxmlformats.org/officeDocument/2006/relationships/hyperlink" Target="mailto:keely.holmes@montana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acultysenate@montana.edu" TargetMode="External"/><Relationship Id="rId5" Type="http://schemas.openxmlformats.org/officeDocument/2006/relationships/hyperlink" Target="mailto:Jennifer.thomson@montana.edu" TargetMode="External"/><Relationship Id="rId4" Type="http://schemas.openxmlformats.org/officeDocument/2006/relationships/hyperlink" Target="mailto:brody@montana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ana.edu/planningcouncil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ntana.edu/chosenname/" TargetMode="External"/><Relationship Id="rId4" Type="http://schemas.openxmlformats.org/officeDocument/2006/relationships/hyperlink" Target="https://ato.montana.edu/panopto/transi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9B7A-FD57-D449-A5B1-DB9E6F6FC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6589D-3C38-304E-BE7E-C6318CCC8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FD3C358F-51B1-A249-8B8C-D427DBAF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98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52DD3-A93A-C94F-8ABC-6973FD05146C}"/>
              </a:ext>
            </a:extLst>
          </p:cNvPr>
          <p:cNvSpPr txBox="1"/>
          <p:nvPr/>
        </p:nvSpPr>
        <p:spPr>
          <a:xfrm>
            <a:off x="432487" y="383957"/>
            <a:ext cx="85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Faculty Senate Meeting    August 31, 2022  </a:t>
            </a:r>
          </a:p>
        </p:txBody>
      </p:sp>
    </p:spTree>
    <p:extLst>
      <p:ext uri="{BB962C8B-B14F-4D97-AF65-F5344CB8AC3E}">
        <p14:creationId xmlns:p14="http://schemas.microsoft.com/office/powerpoint/2010/main" val="93164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1051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A14F6-9C40-BA48-A7F2-9E6A79BBD1B9}"/>
              </a:ext>
            </a:extLst>
          </p:cNvPr>
          <p:cNvSpPr txBox="1"/>
          <p:nvPr/>
        </p:nvSpPr>
        <p:spPr>
          <a:xfrm>
            <a:off x="872218" y="454015"/>
            <a:ext cx="1035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FYI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5F31C-7599-D743-A456-17E0312BBC9D}"/>
              </a:ext>
            </a:extLst>
          </p:cNvPr>
          <p:cNvSpPr txBox="1"/>
          <p:nvPr/>
        </p:nvSpPr>
        <p:spPr>
          <a:xfrm>
            <a:off x="872218" y="807958"/>
            <a:ext cx="111886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MUS Learning Management System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OCHE Task Force</a:t>
            </a:r>
          </a:p>
          <a:p>
            <a:pPr marL="11113" lvl="2"/>
            <a:endParaRPr lang="en-US" sz="2000" dirty="0"/>
          </a:p>
          <a:p>
            <a:pPr marL="11113" lvl="2"/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182E81BD-31E9-C74F-A160-1F696E56E15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167" y="1950720"/>
            <a:ext cx="1264920" cy="1261872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D11A15E3-43B4-CA43-AB70-A2BD17F797A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8855" y="2307335"/>
            <a:ext cx="448056" cy="448056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AD145EFE-0B35-D545-B317-E450CEB2A0F9}"/>
              </a:ext>
            </a:extLst>
          </p:cNvPr>
          <p:cNvSpPr txBox="1"/>
          <p:nvPr/>
        </p:nvSpPr>
        <p:spPr>
          <a:xfrm>
            <a:off x="1031467" y="3288284"/>
            <a:ext cx="196342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lvl="0" indent="160655" algn="l" defTabSz="914400" rtl="0" eaLnBrk="1" fontAlgn="auto" latinLnBrk="0" hangingPunct="1">
              <a:lnSpc>
                <a:spcPts val="209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Fo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m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mm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ee 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nd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d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v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o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y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Gr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o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u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79E8C393-C3D2-FF47-BABC-8AFFA42311C8}"/>
              </a:ext>
            </a:extLst>
          </p:cNvPr>
          <p:cNvSpPr txBox="1"/>
          <p:nvPr/>
        </p:nvSpPr>
        <p:spPr>
          <a:xfrm>
            <a:off x="1002955" y="4113276"/>
            <a:ext cx="1804670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■"/>
              <a:tabLst>
                <a:tab pos="297815" algn="l"/>
                <a:tab pos="29845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Stee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g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Committee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■"/>
              <a:tabLst>
                <a:tab pos="297815" algn="l"/>
                <a:tab pos="29845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am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us</a:t>
            </a:r>
            <a:r>
              <a:rPr kumimoji="0" sz="1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eams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■"/>
              <a:tabLst>
                <a:tab pos="297815" algn="l"/>
                <a:tab pos="29845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Academic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Liaisons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B56F628-AB9A-D94D-87CC-50E8A4CCF3B3}"/>
              </a:ext>
            </a:extLst>
          </p:cNvPr>
          <p:cNvSpPr txBox="1"/>
          <p:nvPr/>
        </p:nvSpPr>
        <p:spPr>
          <a:xfrm>
            <a:off x="1294738" y="5293867"/>
            <a:ext cx="143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December</a:t>
            </a:r>
            <a:r>
              <a:rPr kumimoji="0" sz="18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2021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pic>
        <p:nvPicPr>
          <p:cNvPr id="13" name="object 7">
            <a:extLst>
              <a:ext uri="{FF2B5EF4-FFF2-40B4-BE49-F238E27FC236}">
                <a16:creationId xmlns:a16="http://schemas.microsoft.com/office/drawing/2014/main" id="{6B181EBB-315D-FC4A-88F8-0597388710F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3632" y="1962911"/>
            <a:ext cx="1264919" cy="1264919"/>
          </a:xfrm>
          <a:prstGeom prst="rect">
            <a:avLst/>
          </a:prstGeom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BEF87B44-5DB9-734A-8FF8-62D0CCA36860}"/>
              </a:ext>
            </a:extLst>
          </p:cNvPr>
          <p:cNvSpPr txBox="1"/>
          <p:nvPr/>
        </p:nvSpPr>
        <p:spPr>
          <a:xfrm>
            <a:off x="3595555" y="3355340"/>
            <a:ext cx="1902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n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lys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/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F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8B794509-CD37-614C-848B-4A03E86A8CEC}"/>
              </a:ext>
            </a:extLst>
          </p:cNvPr>
          <p:cNvSpPr txBox="1"/>
          <p:nvPr/>
        </p:nvSpPr>
        <p:spPr>
          <a:xfrm>
            <a:off x="3572314" y="4116323"/>
            <a:ext cx="1891664" cy="8851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8450" marR="5080" lvl="0" indent="-285750" algn="l" defTabSz="914400" rtl="0" eaLnBrk="1" fontAlgn="auto" latinLnBrk="0" hangingPunct="1">
              <a:lnSpc>
                <a:spcPct val="101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 typeface="Arial"/>
              <a:buChar char="■"/>
              <a:tabLst>
                <a:tab pos="297815" algn="l"/>
                <a:tab pos="298450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Vendor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presentations </a:t>
            </a:r>
            <a:r>
              <a:rPr kumimoji="0" sz="1400" b="0" i="0" u="none" strike="noStrike" kern="1200" cap="none" spc="-2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w/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follow-up survey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and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focus groups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to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identify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RFP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themes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470E0106-5E84-BF4F-B86A-580A513226E3}"/>
              </a:ext>
            </a:extLst>
          </p:cNvPr>
          <p:cNvSpPr txBox="1"/>
          <p:nvPr/>
        </p:nvSpPr>
        <p:spPr>
          <a:xfrm>
            <a:off x="4071805" y="5245100"/>
            <a:ext cx="948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April</a:t>
            </a:r>
            <a:r>
              <a:rPr kumimoji="0" sz="18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2022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pic>
        <p:nvPicPr>
          <p:cNvPr id="17" name="object 11">
            <a:extLst>
              <a:ext uri="{FF2B5EF4-FFF2-40B4-BE49-F238E27FC236}">
                <a16:creationId xmlns:a16="http://schemas.microsoft.com/office/drawing/2014/main" id="{79DFF590-ED8A-7849-B3CB-72580C09667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8047" y="2371344"/>
            <a:ext cx="448055" cy="448055"/>
          </a:xfrm>
          <a:prstGeom prst="rect">
            <a:avLst/>
          </a:prstGeom>
        </p:spPr>
      </p:pic>
      <p:grpSp>
        <p:nvGrpSpPr>
          <p:cNvPr id="18" name="object 12">
            <a:extLst>
              <a:ext uri="{FF2B5EF4-FFF2-40B4-BE49-F238E27FC236}">
                <a16:creationId xmlns:a16="http://schemas.microsoft.com/office/drawing/2014/main" id="{008D9F8A-0A93-9F4B-B04B-760129FA2C48}"/>
              </a:ext>
            </a:extLst>
          </p:cNvPr>
          <p:cNvGrpSpPr/>
          <p:nvPr/>
        </p:nvGrpSpPr>
        <p:grpSpPr>
          <a:xfrm>
            <a:off x="6705600" y="1975104"/>
            <a:ext cx="917575" cy="1237615"/>
            <a:chOff x="6705600" y="1975104"/>
            <a:chExt cx="917575" cy="1237615"/>
          </a:xfrm>
        </p:grpSpPr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id="{46E44219-A570-E64C-9D40-A15602DD7CC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5600" y="1975104"/>
              <a:ext cx="917448" cy="917448"/>
            </a:xfrm>
            <a:prstGeom prst="rect">
              <a:avLst/>
            </a:prstGeom>
          </p:spPr>
        </p:pic>
        <p:pic>
          <p:nvPicPr>
            <p:cNvPr id="20" name="object 14">
              <a:extLst>
                <a:ext uri="{FF2B5EF4-FFF2-40B4-BE49-F238E27FC236}">
                  <a16:creationId xmlns:a16="http://schemas.microsoft.com/office/drawing/2014/main" id="{24EBC38F-4DD3-5646-9713-F197017947A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5600" y="2295144"/>
              <a:ext cx="917448" cy="917448"/>
            </a:xfrm>
            <a:prstGeom prst="rect">
              <a:avLst/>
            </a:prstGeom>
          </p:spPr>
        </p:pic>
      </p:grpSp>
      <p:sp>
        <p:nvSpPr>
          <p:cNvPr id="21" name="object 15">
            <a:extLst>
              <a:ext uri="{FF2B5EF4-FFF2-40B4-BE49-F238E27FC236}">
                <a16:creationId xmlns:a16="http://schemas.microsoft.com/office/drawing/2014/main" id="{9814C0F8-A30E-FD42-96ED-F7CC67A23A32}"/>
              </a:ext>
            </a:extLst>
          </p:cNvPr>
          <p:cNvSpPr txBox="1"/>
          <p:nvPr/>
        </p:nvSpPr>
        <p:spPr>
          <a:xfrm>
            <a:off x="6282976" y="3355340"/>
            <a:ext cx="1748789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17830" marR="5080" lvl="0" indent="-405765" algn="l" defTabSz="914400" rtl="0" eaLnBrk="1" fontAlgn="auto" latinLnBrk="0" hangingPunct="1">
              <a:lnSpc>
                <a:spcPts val="209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Issue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RFP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&amp;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Solicit </a:t>
            </a:r>
            <a:r>
              <a:rPr kumimoji="0" sz="1800" b="0" i="0" u="none" strike="noStrike" kern="1200" cap="none" spc="-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Feedback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1EC7221-586E-DF46-A4D2-1369B9A93896}"/>
              </a:ext>
            </a:extLst>
          </p:cNvPr>
          <p:cNvSpPr txBox="1"/>
          <p:nvPr/>
        </p:nvSpPr>
        <p:spPr>
          <a:xfrm>
            <a:off x="6147658" y="4152900"/>
            <a:ext cx="1665605" cy="659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97815" marR="5080" lvl="0" indent="-285750" algn="l" defTabSz="914400" rtl="0" eaLnBrk="1" fontAlgn="auto" latinLnBrk="0" hangingPunct="1">
              <a:lnSpc>
                <a:spcPct val="98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 typeface="Arial"/>
              <a:buChar char="■"/>
              <a:tabLst>
                <a:tab pos="297815" algn="l"/>
                <a:tab pos="29845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Student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&amp;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faculty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testing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of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sandbox </a:t>
            </a:r>
            <a:r>
              <a:rPr kumimoji="0" sz="14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environments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AF0C40F4-B2BE-4A4E-8A55-52DDE9EA4278}"/>
              </a:ext>
            </a:extLst>
          </p:cNvPr>
          <p:cNvSpPr txBox="1"/>
          <p:nvPr/>
        </p:nvSpPr>
        <p:spPr>
          <a:xfrm>
            <a:off x="6176359" y="5272532"/>
            <a:ext cx="196088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9530" marR="5080" lvl="0" indent="-37465" algn="l" defTabSz="914400" rtl="0" eaLnBrk="1" fontAlgn="auto" latinLnBrk="0" hangingPunct="1">
              <a:lnSpc>
                <a:spcPct val="1010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RFP i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ue</a:t>
            </a:r>
            <a:r>
              <a:rPr kumimoji="0" sz="1800" b="0" i="1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d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: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J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u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y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2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0</a:t>
            </a:r>
            <a:r>
              <a:rPr kumimoji="0" sz="18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2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2  Selection:</a:t>
            </a:r>
            <a:r>
              <a:rPr kumimoji="0" sz="1800" b="0" i="1" u="none" strike="noStrike" kern="1200" cap="none" spc="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Nov</a:t>
            </a:r>
            <a:r>
              <a:rPr kumimoji="0" sz="18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2022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pic>
        <p:nvPicPr>
          <p:cNvPr id="24" name="object 18">
            <a:extLst>
              <a:ext uri="{FF2B5EF4-FFF2-40B4-BE49-F238E27FC236}">
                <a16:creationId xmlns:a16="http://schemas.microsoft.com/office/drawing/2014/main" id="{82B3819F-BD77-3642-9888-521C2E14214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74735" y="2371344"/>
            <a:ext cx="448055" cy="448055"/>
          </a:xfrm>
          <a:prstGeom prst="rect">
            <a:avLst/>
          </a:prstGeom>
        </p:spPr>
      </p:pic>
      <p:pic>
        <p:nvPicPr>
          <p:cNvPr id="25" name="object 19">
            <a:extLst>
              <a:ext uri="{FF2B5EF4-FFF2-40B4-BE49-F238E27FC236}">
                <a16:creationId xmlns:a16="http://schemas.microsoft.com/office/drawing/2014/main" id="{E1F3D9A8-3971-EB4D-AB22-2B9F2570F510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74480" y="1962911"/>
            <a:ext cx="1261872" cy="1264919"/>
          </a:xfrm>
          <a:prstGeom prst="rect">
            <a:avLst/>
          </a:prstGeom>
        </p:spPr>
      </p:pic>
      <p:sp>
        <p:nvSpPr>
          <p:cNvPr id="26" name="object 20">
            <a:extLst>
              <a:ext uri="{FF2B5EF4-FFF2-40B4-BE49-F238E27FC236}">
                <a16:creationId xmlns:a16="http://schemas.microsoft.com/office/drawing/2014/main" id="{01338322-AA09-4848-9509-4537711C7DAD}"/>
              </a:ext>
            </a:extLst>
          </p:cNvPr>
          <p:cNvSpPr txBox="1"/>
          <p:nvPr/>
        </p:nvSpPr>
        <p:spPr>
          <a:xfrm>
            <a:off x="9103144" y="3300476"/>
            <a:ext cx="1548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Implementation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27" name="object 21">
            <a:extLst>
              <a:ext uri="{FF2B5EF4-FFF2-40B4-BE49-F238E27FC236}">
                <a16:creationId xmlns:a16="http://schemas.microsoft.com/office/drawing/2014/main" id="{C6C3A6F7-069A-874B-B22F-58E1BFE34FE8}"/>
              </a:ext>
            </a:extLst>
          </p:cNvPr>
          <p:cNvSpPr txBox="1"/>
          <p:nvPr/>
        </p:nvSpPr>
        <p:spPr>
          <a:xfrm>
            <a:off x="8757070" y="4125467"/>
            <a:ext cx="2190750" cy="8763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6550" marR="350520" lvl="0" indent="-285750" algn="l" defTabSz="914400" rtl="0" eaLnBrk="1" fontAlgn="auto" latinLnBrk="0" hangingPunct="1">
              <a:lnSpc>
                <a:spcPct val="1014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/>
              <a:buChar char="■"/>
              <a:tabLst>
                <a:tab pos="335915" algn="l"/>
                <a:tab pos="336550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Transition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&amp;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training </a:t>
            </a:r>
            <a:r>
              <a:rPr kumimoji="0" sz="14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planning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336550" marR="0" lvl="0" indent="-285750" algn="l" defTabSz="914400" rtl="0" eaLnBrk="1" fontAlgn="auto" latinLnBrk="0" hangingPunct="1">
              <a:lnSpc>
                <a:spcPts val="1645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■"/>
              <a:tabLst>
                <a:tab pos="335915" algn="l"/>
                <a:tab pos="33655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3</a:t>
            </a:r>
            <a:r>
              <a:rPr kumimoji="0" sz="1350" b="0" i="0" u="none" strike="noStrike" kern="1200" cap="none" spc="0" normalizeH="0" baseline="2469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rd</a:t>
            </a:r>
            <a:r>
              <a:rPr kumimoji="0" sz="1350" b="0" i="0" u="none" strike="noStrike" kern="1200" cap="none" spc="150" normalizeH="0" baseline="2469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party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tool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integration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336550" marR="0" lvl="0" indent="-28575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■"/>
              <a:tabLst>
                <a:tab pos="335915" algn="l"/>
                <a:tab pos="33655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Phased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transition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1C233BB4-135A-324B-9245-A93182B69F13}"/>
              </a:ext>
            </a:extLst>
          </p:cNvPr>
          <p:cNvSpPr txBox="1"/>
          <p:nvPr/>
        </p:nvSpPr>
        <p:spPr>
          <a:xfrm>
            <a:off x="8813712" y="5245100"/>
            <a:ext cx="212788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Planning:</a:t>
            </a:r>
            <a:r>
              <a:rPr kumimoji="0" sz="1800" b="0" i="1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Spring</a:t>
            </a:r>
            <a:r>
              <a:rPr kumimoji="0" sz="18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2023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387350" marR="5080" lvl="0" indent="-375285" algn="l" defTabSz="914400" rtl="0" eaLnBrk="1" fontAlgn="auto" latinLnBrk="0" hangingPunct="1">
              <a:lnSpc>
                <a:spcPts val="221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ra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n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io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: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Summer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‘</a:t>
            </a:r>
            <a:r>
              <a:rPr kumimoji="0" sz="18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2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3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to</a:t>
            </a:r>
            <a:r>
              <a:rPr kumimoji="0" sz="18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Summer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`25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0175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A14F6-9C40-BA48-A7F2-9E6A79BBD1B9}"/>
              </a:ext>
            </a:extLst>
          </p:cNvPr>
          <p:cNvSpPr txBox="1"/>
          <p:nvPr/>
        </p:nvSpPr>
        <p:spPr>
          <a:xfrm>
            <a:off x="872218" y="454015"/>
            <a:ext cx="1035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FYI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5F31C-7599-D743-A456-17E0312BBC9D}"/>
              </a:ext>
            </a:extLst>
          </p:cNvPr>
          <p:cNvSpPr txBox="1"/>
          <p:nvPr/>
        </p:nvSpPr>
        <p:spPr>
          <a:xfrm>
            <a:off x="872218" y="807958"/>
            <a:ext cx="1066255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University Council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University Student Accommodations and Appeals Policy</a:t>
            </a:r>
            <a:br>
              <a:rPr lang="en-US" sz="2800" dirty="0"/>
            </a:br>
            <a:r>
              <a:rPr lang="en-US" i="1" dirty="0"/>
              <a:t>Jennifer Glad, Associate Legal Counsel; Mike McNeil, Director of Disability Service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/>
              <a:t>The proposed new policy addresses the university’s process for students to request accommodations to access university programs, activities and services. It also provides an appeal process for when a student disagrees with the accommodation process or a decision regarding disability accommodations.  </a:t>
            </a:r>
          </a:p>
          <a:p>
            <a:pPr lvl="2"/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Limited Submission Research Policy</a:t>
            </a:r>
            <a:br>
              <a:rPr lang="en-US" i="1" dirty="0"/>
            </a:br>
            <a:r>
              <a:rPr lang="en-US" i="1" dirty="0"/>
              <a:t>Nicole </a:t>
            </a:r>
            <a:r>
              <a:rPr lang="en-US" i="1" dirty="0" err="1"/>
              <a:t>Motzer</a:t>
            </a:r>
            <a:r>
              <a:rPr lang="en-US" i="1" dirty="0"/>
              <a:t>, Director, Office of Research Development</a:t>
            </a:r>
          </a:p>
          <a:p>
            <a:pPr marL="1257300" lvl="2"/>
            <a:r>
              <a:rPr lang="en-US" dirty="0"/>
              <a:t>	The proposed revisions modernize the policy’s language; remove procedures from the policy so that changes to the process can be implemented in real time, such as changes to technology; and transfer management of limited submission opportunities from the Office of Sponsored Programs to the Office of Research Development. </a:t>
            </a:r>
          </a:p>
          <a:p>
            <a:pPr marL="1257300" lvl="2"/>
            <a:endParaRPr lang="en-US" dirty="0"/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en-US" dirty="0"/>
              <a:t> MT 988 Project – Social Art/Design for Impact</a:t>
            </a:r>
          </a:p>
          <a:p>
            <a:pPr marL="1257300" lvl="2"/>
            <a:r>
              <a:rPr lang="en-US" dirty="0"/>
              <a:t>	Bruce Barnhart, an assistant teaching professor in the School of Art</a:t>
            </a: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7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/>
              <a:t>A Refresher on Faculty Senate Bylaws</a:t>
            </a:r>
          </a:p>
          <a:p>
            <a:pPr lvl="0"/>
            <a:r>
              <a:rPr lang="en-US" sz="3600" dirty="0"/>
              <a:t>		</a:t>
            </a:r>
          </a:p>
          <a:p>
            <a:pPr lvl="1"/>
            <a:r>
              <a:rPr lang="en-US" sz="3600" dirty="0"/>
              <a:t>Purpose</a:t>
            </a:r>
          </a:p>
          <a:p>
            <a:pPr lvl="1"/>
            <a:r>
              <a:rPr lang="en-US" sz="3600" dirty="0"/>
              <a:t>Policies</a:t>
            </a:r>
          </a:p>
          <a:p>
            <a:pPr lvl="1"/>
            <a:r>
              <a:rPr lang="en-US" sz="3600" dirty="0"/>
              <a:t>Membership</a:t>
            </a:r>
          </a:p>
          <a:p>
            <a:pPr lvl="1"/>
            <a:r>
              <a:rPr lang="en-US" sz="3600" dirty="0"/>
              <a:t>Responsibilities</a:t>
            </a:r>
          </a:p>
          <a:p>
            <a:pPr lvl="1"/>
            <a:r>
              <a:rPr lang="en-US" sz="3600" dirty="0"/>
              <a:t>Meetings</a:t>
            </a:r>
          </a:p>
          <a:p>
            <a:pPr lvl="1"/>
            <a:r>
              <a:rPr lang="en-US" sz="3600" dirty="0"/>
              <a:t>Committees</a:t>
            </a:r>
          </a:p>
          <a:p>
            <a:pPr lvl="1" algn="ctr"/>
            <a:r>
              <a:rPr lang="en-US" sz="3600" dirty="0">
                <a:hlinkClick r:id="rId3"/>
              </a:rPr>
              <a:t>Faculty Senate Web Page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696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Old Business:</a:t>
            </a:r>
          </a:p>
          <a:p>
            <a:pPr lvl="0"/>
            <a:endParaRPr lang="en-US" sz="2000" dirty="0"/>
          </a:p>
          <a:p>
            <a:pPr marL="7938" lvl="1"/>
            <a:r>
              <a:rPr lang="en-US" sz="3200" dirty="0"/>
              <a:t>Course and Program Approvals</a:t>
            </a:r>
          </a:p>
          <a:p>
            <a:pPr lvl="1"/>
            <a:r>
              <a:rPr lang="en-US" sz="3200" dirty="0"/>
              <a:t>			</a:t>
            </a:r>
            <a:r>
              <a:rPr lang="en-US" sz="2000" dirty="0">
                <a:hlinkClick r:id="rId3"/>
              </a:rPr>
              <a:t>OCHE Guidelines for New Programs</a:t>
            </a:r>
            <a:r>
              <a:rPr lang="en-US" sz="2000" dirty="0"/>
              <a:t>	</a:t>
            </a:r>
          </a:p>
          <a:p>
            <a:pPr lvl="1"/>
            <a:r>
              <a:rPr lang="en-US" sz="3200" dirty="0"/>
              <a:t>	Review by Curriculum and Programs Committee</a:t>
            </a:r>
          </a:p>
          <a:p>
            <a:pPr lvl="1"/>
            <a:r>
              <a:rPr lang="en-US" sz="3200" dirty="0"/>
              <a:t>			</a:t>
            </a:r>
            <a:r>
              <a:rPr lang="en-US" sz="2000" dirty="0">
                <a:hlinkClick r:id="rId4"/>
              </a:rPr>
              <a:t>https://www.montana.edu/provost/committees/cpc.html</a:t>
            </a:r>
            <a:r>
              <a:rPr lang="en-US" sz="2000" dirty="0"/>
              <a:t> </a:t>
            </a:r>
            <a:r>
              <a:rPr lang="en-US" sz="3200" dirty="0"/>
              <a:t>	</a:t>
            </a:r>
          </a:p>
          <a:p>
            <a:r>
              <a:rPr lang="en-US" sz="3200" dirty="0"/>
              <a:t>	See senate website first reading</a:t>
            </a:r>
          </a:p>
          <a:p>
            <a:pPr lvl="2" algn="ctr"/>
            <a:r>
              <a:rPr lang="en-US" sz="2000" dirty="0">
                <a:hlinkClick r:id="rId5"/>
              </a:rPr>
              <a:t>Faculty Senate Upcoming Meetings</a:t>
            </a:r>
            <a:endParaRPr lang="en-US" sz="2000" dirty="0"/>
          </a:p>
          <a:p>
            <a:pPr lvl="2"/>
            <a:r>
              <a:rPr lang="en-US" sz="3200" dirty="0"/>
              <a:t>Second senate reading next meeting for discussion</a:t>
            </a: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Moves to Senate Executive Steering for final Approval</a:t>
            </a:r>
          </a:p>
        </p:txBody>
      </p:sp>
    </p:spTree>
    <p:extLst>
      <p:ext uri="{BB962C8B-B14F-4D97-AF65-F5344CB8AC3E}">
        <p14:creationId xmlns:p14="http://schemas.microsoft.com/office/powerpoint/2010/main" val="343685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7252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New Program Proposals:</a:t>
            </a:r>
          </a:p>
          <a:p>
            <a:pPr lvl="0"/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667C4-BAE3-8085-5875-559C98D16865}"/>
              </a:ext>
            </a:extLst>
          </p:cNvPr>
          <p:cNvSpPr txBox="1"/>
          <p:nvPr/>
        </p:nvSpPr>
        <p:spPr>
          <a:xfrm>
            <a:off x="1040524" y="1735510"/>
            <a:ext cx="10574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Internal MSU Academic Plan- official list of potential new programs</a:t>
            </a:r>
          </a:p>
          <a:p>
            <a:r>
              <a:rPr lang="en-US" dirty="0"/>
              <a:t>2. Request to Plan – allows OCHE pre-approval</a:t>
            </a:r>
          </a:p>
          <a:p>
            <a:r>
              <a:rPr lang="en-US" dirty="0"/>
              <a:t>3. Campus Planning and Review- CIM Proposal prepared and submitted</a:t>
            </a:r>
          </a:p>
          <a:p>
            <a:r>
              <a:rPr lang="en-US" dirty="0"/>
              <a:t>4. Approval by BOR</a:t>
            </a:r>
          </a:p>
          <a:p>
            <a:r>
              <a:rPr lang="en-US" dirty="0"/>
              <a:t>5. Approval by Northwest Commission on Colleges and Universities (NWCCU)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F2C8F-36D6-0EC3-F1C7-E8BBC7B7308F}"/>
              </a:ext>
            </a:extLst>
          </p:cNvPr>
          <p:cNvSpPr txBox="1"/>
          <p:nvPr/>
        </p:nvSpPr>
        <p:spPr>
          <a:xfrm>
            <a:off x="441434" y="3429000"/>
            <a:ext cx="5213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CIM Requirements for New Programs</a:t>
            </a:r>
          </a:p>
          <a:p>
            <a:r>
              <a:rPr lang="en-US" dirty="0"/>
              <a:t> - Program Requirements and Curriculum</a:t>
            </a:r>
          </a:p>
          <a:p>
            <a:r>
              <a:rPr lang="en-US" dirty="0"/>
              <a:t> - Implementation Plans</a:t>
            </a:r>
          </a:p>
          <a:p>
            <a:r>
              <a:rPr lang="en-US" dirty="0"/>
              <a:t> - Assessment Plan</a:t>
            </a:r>
          </a:p>
          <a:p>
            <a:r>
              <a:rPr lang="en-US" dirty="0"/>
              <a:t> - Budget Projections – meet with Budget and Finance</a:t>
            </a:r>
          </a:p>
          <a:p>
            <a:r>
              <a:rPr lang="en-US" dirty="0"/>
              <a:t> - Institutional Support Information</a:t>
            </a:r>
          </a:p>
          <a:p>
            <a:r>
              <a:rPr lang="en-US" dirty="0"/>
              <a:t> - Library and Information Resource needs</a:t>
            </a:r>
          </a:p>
          <a:p>
            <a:r>
              <a:rPr lang="en-US" dirty="0"/>
              <a:t> - Board of Regents forms signed by Dean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66822-4444-B7B5-944E-D04D90F3A671}"/>
              </a:ext>
            </a:extLst>
          </p:cNvPr>
          <p:cNvSpPr txBox="1"/>
          <p:nvPr/>
        </p:nvSpPr>
        <p:spPr>
          <a:xfrm>
            <a:off x="5785945" y="3429000"/>
            <a:ext cx="410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CIM Approvals for New Programs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1E94E-889A-16E1-700B-12AD83D02993}"/>
              </a:ext>
            </a:extLst>
          </p:cNvPr>
          <p:cNvSpPr txBox="1"/>
          <p:nvPr/>
        </p:nvSpPr>
        <p:spPr>
          <a:xfrm>
            <a:off x="6096000" y="3951890"/>
            <a:ext cx="27852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Associate Provost</a:t>
            </a:r>
          </a:p>
          <a:p>
            <a:r>
              <a:rPr lang="en-US" dirty="0"/>
              <a:t> - Department Curriculum Committee</a:t>
            </a:r>
          </a:p>
          <a:p>
            <a:r>
              <a:rPr lang="en-US" dirty="0"/>
              <a:t> - Department Head</a:t>
            </a:r>
          </a:p>
          <a:p>
            <a:r>
              <a:rPr lang="en-US" dirty="0"/>
              <a:t> - College Curriculum Committee</a:t>
            </a:r>
          </a:p>
          <a:p>
            <a:r>
              <a:rPr lang="en-US" dirty="0"/>
              <a:t> - Academic Programs Working Group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E39CE-F22A-5B76-2BD2-961FC33EB1E2}"/>
              </a:ext>
            </a:extLst>
          </p:cNvPr>
          <p:cNvSpPr txBox="1"/>
          <p:nvPr/>
        </p:nvSpPr>
        <p:spPr>
          <a:xfrm>
            <a:off x="9002112" y="3941352"/>
            <a:ext cx="27852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b="1" dirty="0"/>
              <a:t>Faculty Senate</a:t>
            </a:r>
          </a:p>
          <a:p>
            <a:r>
              <a:rPr lang="en-US" dirty="0"/>
              <a:t> - BOR Prep</a:t>
            </a:r>
          </a:p>
          <a:p>
            <a:r>
              <a:rPr lang="en-US" dirty="0"/>
              <a:t> - Dean’s Council</a:t>
            </a:r>
          </a:p>
          <a:p>
            <a:r>
              <a:rPr lang="en-US" dirty="0"/>
              <a:t> - Financial Aid</a:t>
            </a:r>
          </a:p>
          <a:p>
            <a:r>
              <a:rPr lang="en-US" dirty="0"/>
              <a:t> - Associate Provost</a:t>
            </a:r>
          </a:p>
          <a:p>
            <a:r>
              <a:rPr lang="en-US" dirty="0"/>
              <a:t> - BOR</a:t>
            </a:r>
          </a:p>
          <a:p>
            <a:r>
              <a:rPr lang="en-US" dirty="0"/>
              <a:t> - NWCCU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54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New Course Proposals:</a:t>
            </a:r>
          </a:p>
          <a:p>
            <a:pPr lvl="0"/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667C4-BAE3-8085-5875-559C98D16865}"/>
              </a:ext>
            </a:extLst>
          </p:cNvPr>
          <p:cNvSpPr txBox="1"/>
          <p:nvPr/>
        </p:nvSpPr>
        <p:spPr>
          <a:xfrm>
            <a:off x="1040524" y="1480943"/>
            <a:ext cx="10574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Preparation- learning outcomes and proposed syllabus</a:t>
            </a:r>
          </a:p>
          <a:p>
            <a:r>
              <a:rPr lang="en-US" dirty="0"/>
              <a:t>2. Campus Planning and Review- CIM Proposal prepared and submitted</a:t>
            </a:r>
          </a:p>
          <a:p>
            <a:r>
              <a:rPr lang="en-US" dirty="0"/>
              <a:t>3. Approvals in CIM</a:t>
            </a:r>
          </a:p>
          <a:p>
            <a:r>
              <a:rPr lang="en-US" dirty="0"/>
              <a:t>4. Registrar builds course in Banner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66822-4444-B7B5-944E-D04D90F3A671}"/>
              </a:ext>
            </a:extLst>
          </p:cNvPr>
          <p:cNvSpPr txBox="1"/>
          <p:nvPr/>
        </p:nvSpPr>
        <p:spPr>
          <a:xfrm>
            <a:off x="914400" y="3267948"/>
            <a:ext cx="410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CIM Approvals for New Courses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1E94E-889A-16E1-700B-12AD83D02993}"/>
              </a:ext>
            </a:extLst>
          </p:cNvPr>
          <p:cNvSpPr txBox="1"/>
          <p:nvPr/>
        </p:nvSpPr>
        <p:spPr>
          <a:xfrm>
            <a:off x="914400" y="3774480"/>
            <a:ext cx="2785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Provost Office</a:t>
            </a:r>
          </a:p>
          <a:p>
            <a:r>
              <a:rPr lang="en-US" dirty="0"/>
              <a:t> - Department Curriculum Committee</a:t>
            </a:r>
          </a:p>
          <a:p>
            <a:r>
              <a:rPr lang="en-US" dirty="0"/>
              <a:t> - Department Head</a:t>
            </a:r>
          </a:p>
          <a:p>
            <a:r>
              <a:rPr lang="en-US" dirty="0"/>
              <a:t> - College Curriculum Committee</a:t>
            </a:r>
          </a:p>
          <a:p>
            <a:r>
              <a:rPr lang="en-US" dirty="0"/>
              <a:t> - Dean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E39CE-F22A-5B76-2BD2-961FC33EB1E2}"/>
              </a:ext>
            </a:extLst>
          </p:cNvPr>
          <p:cNvSpPr txBox="1"/>
          <p:nvPr/>
        </p:nvSpPr>
        <p:spPr>
          <a:xfrm>
            <a:off x="4285594" y="3774480"/>
            <a:ext cx="7139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b="1" dirty="0"/>
              <a:t>Curriculum and </a:t>
            </a:r>
            <a:r>
              <a:rPr lang="en-US" b="1" dirty="0" err="1"/>
              <a:t>Progams</a:t>
            </a:r>
            <a:r>
              <a:rPr lang="en-US" b="1" dirty="0"/>
              <a:t> Committee (CPC)</a:t>
            </a:r>
          </a:p>
          <a:p>
            <a:r>
              <a:rPr lang="en-US" dirty="0"/>
              <a:t> - </a:t>
            </a:r>
            <a:r>
              <a:rPr lang="en-US" b="1" dirty="0"/>
              <a:t>Faculty Senate</a:t>
            </a:r>
          </a:p>
          <a:p>
            <a:r>
              <a:rPr lang="en-US" b="1" dirty="0"/>
              <a:t>	-Two readings and then final approval in Senate Steering </a:t>
            </a:r>
          </a:p>
          <a:p>
            <a:r>
              <a:rPr lang="en-US" dirty="0"/>
              <a:t> - Common Course Numbering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46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Undergraduate Courses- 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AVMT 121 : Aviation Electronics Fundamentals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ECNS 460 : Advanced Data Analytics in Economics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HVC 215 : Central AC and Indoor Air Quality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HVC 220 : Gas-Fired Furnaces and Boilers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MUSI 235 : Keyboard Skills III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WRIT 121 : Introduction to Technical Writing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1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Undergraduate Programs- 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DSCS-BS : Bachelor of Science in Data Science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4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2102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New Graduate Courses-First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AGTE 523 : Creative Problem Solving</a:t>
            </a:r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4"/>
              </a:rPr>
              <a:t>ARTH 536 : Topics in Modern Art Histor</a:t>
            </a:r>
            <a:r>
              <a:rPr lang="en-US" dirty="0"/>
              <a:t>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5"/>
              </a:rPr>
              <a:t>ARTH 537 : Topics in American Art</a:t>
            </a:r>
            <a:endParaRPr lang="en-US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6"/>
              </a:rPr>
              <a:t>CSCI 521 : Distributed Computing</a:t>
            </a:r>
            <a:endParaRPr lang="en-US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7"/>
              </a:rPr>
              <a:t>EDCI 538 : Supporting SEL in Diverse Learners</a:t>
            </a:r>
            <a:endParaRPr lang="en-US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8"/>
              </a:rPr>
              <a:t>EMEC 540 : Biomechanics of Human Movement</a:t>
            </a:r>
            <a:endParaRPr lang="en-US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9"/>
              </a:rPr>
              <a:t>NRSG 625 : Advanced Diagnostics in Primary Care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8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Graduate Course Changes-First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ECIV 515 : Adv Structural Analysis</a:t>
            </a:r>
            <a:endParaRPr lang="en-US" sz="2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Change in credits -The course is being changed from 2 credits to 3 credits in order to cover more topics, and to cover existing topics in more detail.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EDCI 522 : Information Literacy Instruction </a:t>
            </a:r>
            <a:endParaRPr lang="en-US" sz="2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Title change from EDCI 522 : Info Resources &amp; Services -Changes are being made in order to bring course description and title in alignment with current professional standards and curricular changes.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EDCI 549 : Reading Promotion in the School Library</a:t>
            </a:r>
            <a:endParaRPr lang="en-US" sz="2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Title change from EDCI 549: Applications of Literature for Children and Young Adults- Changes are being made in order to bring course description and title in alignment with current professional standards and curricular changes.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7049153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AEF48-90B5-9349-B7F1-02FF22C8BE73}"/>
              </a:ext>
            </a:extLst>
          </p:cNvPr>
          <p:cNvSpPr txBox="1"/>
          <p:nvPr/>
        </p:nvSpPr>
        <p:spPr>
          <a:xfrm>
            <a:off x="916034" y="1740796"/>
            <a:ext cx="103872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Faculty Senate is an open and public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Please, only Senators speak in the meeting, unless you are specifically called on by the Chair or Chair-elect to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Public may address the Senate at end of the meeting during public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79E2E-DB59-E44B-9DE6-32FD93591AFE}"/>
              </a:ext>
            </a:extLst>
          </p:cNvPr>
          <p:cNvSpPr txBox="1"/>
          <p:nvPr/>
        </p:nvSpPr>
        <p:spPr>
          <a:xfrm>
            <a:off x="3706948" y="428147"/>
            <a:ext cx="424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Gentle Reminders</a:t>
            </a:r>
          </a:p>
        </p:txBody>
      </p:sp>
    </p:spTree>
    <p:extLst>
      <p:ext uri="{BB962C8B-B14F-4D97-AF65-F5344CB8AC3E}">
        <p14:creationId xmlns:p14="http://schemas.microsoft.com/office/powerpoint/2010/main" val="411702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Graduate Course Changes-First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EDU 643 : Leading Social Justice</a:t>
            </a:r>
            <a:endParaRPr lang="en-US" sz="2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Change of rubric from EDLD -Changing the rubric of this course from EDLD 643 to EDU 643 will increase visibility and access for students across three Department of Education programs (Adult &amp; Higher Education, Curriculum &amp; Instruction, and Educational Leadership), instead of focusing exclusively on students in the Educational Leadership program.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EIND 511 : Design for Quality of Life</a:t>
            </a:r>
            <a:endParaRPr lang="en-US" sz="2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Changed from Advanced Human Factors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1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2100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914400" y="719847"/>
            <a:ext cx="1070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New Graduate Programs-First Reading:</a:t>
            </a:r>
          </a:p>
          <a:p>
            <a:pPr lvl="0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1C2A6-AFB6-86B3-2DF5-F5D22C7B1DF9}"/>
              </a:ext>
            </a:extLst>
          </p:cNvPr>
          <p:cNvSpPr txBox="1"/>
          <p:nvPr/>
        </p:nvSpPr>
        <p:spPr>
          <a:xfrm>
            <a:off x="1030014" y="1735510"/>
            <a:ext cx="10310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CERT:Graduate Certificate in Indigenous Food Systems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>
              <a:hlinkClick r:id="rId4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EDUC-PHD : Doctor of Philosophy in Education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99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57472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1141378" y="2821021"/>
            <a:ext cx="1070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Senate 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403546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-57472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1141378" y="2821021"/>
            <a:ext cx="1070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Senate 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2568607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1141378" y="2821021"/>
            <a:ext cx="1070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854279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1088827" y="2831531"/>
            <a:ext cx="1070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Executive Session – Honorary Doctorate</a:t>
            </a:r>
          </a:p>
        </p:txBody>
      </p:sp>
    </p:spTree>
    <p:extLst>
      <p:ext uri="{BB962C8B-B14F-4D97-AF65-F5344CB8AC3E}">
        <p14:creationId xmlns:p14="http://schemas.microsoft.com/office/powerpoint/2010/main" val="2401660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745787" y="577840"/>
            <a:ext cx="10700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Next Meeting September 14, 2022</a:t>
            </a:r>
          </a:p>
          <a:p>
            <a:pPr lvl="0" algn="ctr"/>
            <a:endParaRPr lang="en-US" sz="4400" dirty="0"/>
          </a:p>
          <a:p>
            <a:pPr lvl="0" algn="ctr"/>
            <a:endParaRPr lang="en-US" sz="3600" dirty="0"/>
          </a:p>
          <a:p>
            <a:pPr lvl="0"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350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9B7A-FD57-D449-A5B1-DB9E6F6FC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6589D-3C38-304E-BE7E-C6318CCC8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FD3C358F-51B1-A249-8B8C-D427DBAF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52DD3-A93A-C94F-8ABC-6973FD05146C}"/>
              </a:ext>
            </a:extLst>
          </p:cNvPr>
          <p:cNvSpPr txBox="1"/>
          <p:nvPr/>
        </p:nvSpPr>
        <p:spPr>
          <a:xfrm>
            <a:off x="432487" y="383957"/>
            <a:ext cx="85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Faculty Senate Meeting       Adjourned </a:t>
            </a:r>
          </a:p>
        </p:txBody>
      </p:sp>
    </p:spTree>
    <p:extLst>
      <p:ext uri="{BB962C8B-B14F-4D97-AF65-F5344CB8AC3E}">
        <p14:creationId xmlns:p14="http://schemas.microsoft.com/office/powerpoint/2010/main" val="247707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745787" y="2023569"/>
            <a:ext cx="107004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Thank you!</a:t>
            </a:r>
          </a:p>
          <a:p>
            <a:pPr lvl="0" algn="ctr"/>
            <a:r>
              <a:rPr lang="en-US" sz="4400" dirty="0"/>
              <a:t>A complex job well done.</a:t>
            </a:r>
          </a:p>
          <a:p>
            <a:pPr lvl="0" algn="ctr"/>
            <a:r>
              <a:rPr lang="en-US" sz="4400" dirty="0"/>
              <a:t>Best wishes Bradford Watson.</a:t>
            </a:r>
          </a:p>
        </p:txBody>
      </p:sp>
    </p:spTree>
    <p:extLst>
      <p:ext uri="{BB962C8B-B14F-4D97-AF65-F5344CB8AC3E}">
        <p14:creationId xmlns:p14="http://schemas.microsoft.com/office/powerpoint/2010/main" val="236756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1052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745787" y="2023569"/>
            <a:ext cx="107004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Introduction:</a:t>
            </a:r>
          </a:p>
          <a:p>
            <a:pPr lvl="0" algn="ctr"/>
            <a:r>
              <a:rPr lang="en-US" sz="4400" dirty="0"/>
              <a:t>Dr. Eric Austin</a:t>
            </a:r>
          </a:p>
          <a:p>
            <a:pPr lvl="0" algn="ctr"/>
            <a:r>
              <a:rPr lang="en-US" sz="4400" dirty="0"/>
              <a:t>Interim Chair Faculty Senate</a:t>
            </a:r>
          </a:p>
          <a:p>
            <a:pPr lvl="0" algn="ctr"/>
            <a:r>
              <a:rPr lang="en-US" sz="4400" dirty="0"/>
              <a:t>Filling in for Dr. Michael Brody for Fall 2022</a:t>
            </a:r>
          </a:p>
        </p:txBody>
      </p:sp>
    </p:spTree>
    <p:extLst>
      <p:ext uri="{BB962C8B-B14F-4D97-AF65-F5344CB8AC3E}">
        <p14:creationId xmlns:p14="http://schemas.microsoft.com/office/powerpoint/2010/main" val="304401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856034" y="486383"/>
            <a:ext cx="10700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Welcome President Cruzado</a:t>
            </a:r>
            <a:r>
              <a:rPr lang="en-US" sz="4800" dirty="0">
                <a:effectLst/>
              </a:rPr>
              <a:t> </a:t>
            </a:r>
            <a:endParaRPr lang="en-US" sz="4800" dirty="0"/>
          </a:p>
        </p:txBody>
      </p:sp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id="{17A4731A-8F39-0243-9BD7-7292AA5E96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806" y="2157917"/>
            <a:ext cx="7522252" cy="3406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9" name="BobcatGrowl.mp3" descr="BobcatGrowl.mp3">
            <a:hlinkClick r:id="" action="ppaction://media"/>
            <a:extLst>
              <a:ext uri="{FF2B5EF4-FFF2-40B4-BE49-F238E27FC236}">
                <a16:creationId xmlns:a16="http://schemas.microsoft.com/office/drawing/2014/main" id="{536D08DE-1256-CC44-9EFA-542E82FC3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9634" y="5568420"/>
            <a:ext cx="812800" cy="812800"/>
          </a:xfrm>
          <a:prstGeom prst="rect">
            <a:avLst/>
          </a:prstGeom>
        </p:spPr>
      </p:pic>
      <p:pic>
        <p:nvPicPr>
          <p:cNvPr id="10" name="GoCatsGo.mp3" descr="GoCatsGo.mp3">
            <a:hlinkClick r:id="" action="ppaction://media"/>
            <a:extLst>
              <a:ext uri="{FF2B5EF4-FFF2-40B4-BE49-F238E27FC236}">
                <a16:creationId xmlns:a16="http://schemas.microsoft.com/office/drawing/2014/main" id="{35096F17-2A74-1B43-A77D-8855802222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74826" y="53572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856034" y="486383"/>
            <a:ext cx="10700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Senate Rules of Engagement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7A2DE-8E8E-F449-8FFF-CF0EBAD1248F}"/>
              </a:ext>
            </a:extLst>
          </p:cNvPr>
          <p:cNvSpPr txBox="1"/>
          <p:nvPr/>
        </p:nvSpPr>
        <p:spPr>
          <a:xfrm>
            <a:off x="603115" y="1803763"/>
            <a:ext cx="109533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D2L Brightspace: faculty senate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Emails: personal, group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hlinkClick r:id="rId3"/>
              </a:rPr>
              <a:t>Eric.austin@montana.edu</a:t>
            </a:r>
            <a:endParaRPr lang="en-US" sz="3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hlinkClick r:id="rId4"/>
              </a:rPr>
              <a:t>brody@montana.edu</a:t>
            </a:r>
            <a:endParaRPr lang="en-US" sz="3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hlinkClick r:id="rId5"/>
              </a:rPr>
              <a:t>Jennifer.thomson@montana.edu</a:t>
            </a:r>
            <a:endParaRPr lang="en-US" sz="3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u="sng" dirty="0">
                <a:hlinkClick r:id="rId6"/>
              </a:rPr>
              <a:t>facultysenate@montana.edu</a:t>
            </a:r>
            <a:r>
              <a:rPr lang="en-US" sz="3600" dirty="0"/>
              <a:t>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hlinkClick r:id="rId7"/>
              </a:rPr>
              <a:t>keely.holmes@montana.edu</a:t>
            </a:r>
            <a:endParaRPr lang="en-US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Faculty Senator Hours: M- 9 to 10 am, F 2 to 3 pm 	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673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C6ED5C-2857-4444-88C0-83C03517A795}"/>
              </a:ext>
            </a:extLst>
          </p:cNvPr>
          <p:cNvSpPr txBox="1"/>
          <p:nvPr/>
        </p:nvSpPr>
        <p:spPr>
          <a:xfrm>
            <a:off x="872218" y="454015"/>
            <a:ext cx="1000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64C5C-6F7B-1740-802E-F415A4FBF6C9}"/>
              </a:ext>
            </a:extLst>
          </p:cNvPr>
          <p:cNvSpPr txBox="1"/>
          <p:nvPr/>
        </p:nvSpPr>
        <p:spPr>
          <a:xfrm>
            <a:off x="2018111" y="1655073"/>
            <a:ext cx="71511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Approval of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Information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Courses and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Senator’s Open Discussion</a:t>
            </a:r>
          </a:p>
          <a:p>
            <a:pPr marL="336550" lvl="1" indent="-336550">
              <a:buFont typeface="Arial" panose="020B0604020202020204" pitchFamily="34" charset="0"/>
              <a:buChar char="•"/>
            </a:pPr>
            <a:r>
              <a:rPr lang="en-US" sz="3600" dirty="0"/>
              <a:t>Public Comment</a:t>
            </a:r>
          </a:p>
          <a:p>
            <a:pPr marL="336550" lvl="1" indent="-336550">
              <a:buFont typeface="Arial" panose="020B0604020202020204" pitchFamily="34" charset="0"/>
              <a:buChar char="•"/>
            </a:pPr>
            <a:r>
              <a:rPr lang="en-US" sz="3600" dirty="0"/>
              <a:t>Executive Session: Honorary Doctorate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135674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1E319-60BF-E74E-87A0-07D8A4C50AB4}"/>
              </a:ext>
            </a:extLst>
          </p:cNvPr>
          <p:cNvSpPr txBox="1"/>
          <p:nvPr/>
        </p:nvSpPr>
        <p:spPr>
          <a:xfrm>
            <a:off x="-1" y="486383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Old Business: Approval FS Minutes 5/4/22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7A2DE-8E8E-F449-8FFF-CF0EBAD1248F}"/>
              </a:ext>
            </a:extLst>
          </p:cNvPr>
          <p:cNvSpPr txBox="1"/>
          <p:nvPr/>
        </p:nvSpPr>
        <p:spPr>
          <a:xfrm>
            <a:off x="603115" y="2102531"/>
            <a:ext cx="10953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 I have a motion to approve?</a:t>
            </a:r>
          </a:p>
          <a:p>
            <a:endParaRPr lang="en-US" sz="3600" dirty="0"/>
          </a:p>
          <a:p>
            <a:r>
              <a:rPr lang="en-US" sz="3600" dirty="0"/>
              <a:t>Any Discussion?</a:t>
            </a:r>
          </a:p>
          <a:p>
            <a:endParaRPr lang="en-US" sz="3600" dirty="0"/>
          </a:p>
          <a:p>
            <a:r>
              <a:rPr lang="en-US" sz="3600" dirty="0"/>
              <a:t>All those in favor of the motion or</a:t>
            </a:r>
          </a:p>
          <a:p>
            <a:r>
              <a:rPr lang="en-US" sz="3600" dirty="0"/>
              <a:t>Those not in favor of the motion indicate by saying… </a:t>
            </a:r>
          </a:p>
        </p:txBody>
      </p:sp>
    </p:spTree>
    <p:extLst>
      <p:ext uri="{BB962C8B-B14F-4D97-AF65-F5344CB8AC3E}">
        <p14:creationId xmlns:p14="http://schemas.microsoft.com/office/powerpoint/2010/main" val="61240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5178-CF98-1640-A309-162C58FDD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4A14F6-9C40-BA48-A7F2-9E6A79BBD1B9}"/>
              </a:ext>
            </a:extLst>
          </p:cNvPr>
          <p:cNvSpPr txBox="1"/>
          <p:nvPr/>
        </p:nvSpPr>
        <p:spPr>
          <a:xfrm>
            <a:off x="872218" y="454015"/>
            <a:ext cx="1035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FYI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5F31C-7599-D743-A456-17E0312BBC9D}"/>
              </a:ext>
            </a:extLst>
          </p:cNvPr>
          <p:cNvSpPr txBox="1"/>
          <p:nvPr/>
        </p:nvSpPr>
        <p:spPr>
          <a:xfrm>
            <a:off x="872218" y="1440027"/>
            <a:ext cx="1066255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University Planning Council: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https://www.montana.edu/planningcouncil/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2022-23 and 2023-24 Priorities</a:t>
            </a:r>
          </a:p>
          <a:p>
            <a:pPr lvl="2"/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Panopto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https://ato.montana.edu/panopto/transition/</a:t>
            </a:r>
            <a:endParaRPr lang="en-US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Open Sans" panose="020B0606030504020204" pitchFamily="34" charset="0"/>
                <a:cs typeface="Open Sans" panose="020B0606030504020204" pitchFamily="34" charset="0"/>
              </a:rPr>
              <a:t>Chosen Name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https://www.montana.edu/chosenname/</a:t>
            </a:r>
            <a:r>
              <a:rPr lang="en-US" sz="2000" dirty="0"/>
              <a:t> 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83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10963</TotalTime>
  <Words>1201</Words>
  <Application>Microsoft Macintosh PowerPoint</Application>
  <PresentationFormat>Widescreen</PresentationFormat>
  <Paragraphs>207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Brody, Michael</dc:creator>
  <cp:lastModifiedBy>Thomson, Jennifer</cp:lastModifiedBy>
  <cp:revision>52</cp:revision>
  <dcterms:created xsi:type="dcterms:W3CDTF">2020-08-17T20:22:04Z</dcterms:created>
  <dcterms:modified xsi:type="dcterms:W3CDTF">2022-08-30T16:25:32Z</dcterms:modified>
</cp:coreProperties>
</file>