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354" r:id="rId5"/>
    <p:sldId id="392" r:id="rId6"/>
    <p:sldId id="394" r:id="rId7"/>
    <p:sldId id="273" r:id="rId8"/>
    <p:sldId id="308" r:id="rId9"/>
    <p:sldId id="377" r:id="rId10"/>
    <p:sldId id="379" r:id="rId11"/>
    <p:sldId id="386" r:id="rId12"/>
    <p:sldId id="388" r:id="rId13"/>
    <p:sldId id="395" r:id="rId14"/>
    <p:sldId id="267" r:id="rId15"/>
    <p:sldId id="268" r:id="rId16"/>
    <p:sldId id="396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BE207-BDF5-4643-8B0C-E23AF83A59CA}" v="18" dt="2024-05-01T18:42:33.232"/>
    <p1510:client id="{F802BBBC-54C5-3F4F-95EC-4A5B6D3B7177}" v="1" dt="2024-05-01T20:11:48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9"/>
    <p:restoredTop sz="94741"/>
  </p:normalViewPr>
  <p:slideViewPr>
    <p:cSldViewPr snapToGrid="0">
      <p:cViewPr varScale="1">
        <p:scale>
          <a:sx n="114" d="100"/>
          <a:sy n="114" d="100"/>
        </p:scale>
        <p:origin x="26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, Colter" userId="1ad27a65-95df-4364-a985-68d10c35edf7" providerId="ADAL" clId="{F802BBBC-54C5-3F4F-95EC-4A5B6D3B7177}"/>
    <pc:docChg chg="delSld">
      <pc:chgData name="Ellis, Colter" userId="1ad27a65-95df-4364-a985-68d10c35edf7" providerId="ADAL" clId="{F802BBBC-54C5-3F4F-95EC-4A5B6D3B7177}" dt="2024-05-01T20:11:48.442" v="0" actId="2696"/>
      <pc:docMkLst>
        <pc:docMk/>
      </pc:docMkLst>
      <pc:sldChg chg="del">
        <pc:chgData name="Ellis, Colter" userId="1ad27a65-95df-4364-a985-68d10c35edf7" providerId="ADAL" clId="{F802BBBC-54C5-3F4F-95EC-4A5B6D3B7177}" dt="2024-05-01T20:11:48.442" v="0" actId="2696"/>
        <pc:sldMkLst>
          <pc:docMk/>
          <pc:sldMk cId="2365640215" sldId="3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8FB9A-BE13-8548-A931-F45D66F69441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45B9-3243-BC49-914B-16FEB33D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739" TargetMode="External"/><Relationship Id="rId2" Type="http://schemas.openxmlformats.org/officeDocument/2006/relationships/hyperlink" Target="https://nextcatalog.montana.edu/courseadmin/?key=5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741" TargetMode="External"/><Relationship Id="rId5" Type="http://schemas.openxmlformats.org/officeDocument/2006/relationships/hyperlink" Target="https://nextcatalog.montana.edu/courseadmin/?key=5708" TargetMode="External"/><Relationship Id="rId4" Type="http://schemas.openxmlformats.org/officeDocument/2006/relationships/hyperlink" Target="https://nextcatalog.montana.edu/courseadmin/?key=574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3939" TargetMode="External"/><Relationship Id="rId2" Type="http://schemas.openxmlformats.org/officeDocument/2006/relationships/hyperlink" Target="https://nextcatalog.montana.edu/courseadmin/?key=546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1577" TargetMode="External"/><Relationship Id="rId4" Type="http://schemas.openxmlformats.org/officeDocument/2006/relationships/hyperlink" Target="https://nextcatalog.montana.edu/courseadmin/?key=551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programadmin/?key=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programadmin/?key=49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tana.edu/ubs/smartbuyms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738" TargetMode="External"/><Relationship Id="rId2" Type="http://schemas.openxmlformats.org/officeDocument/2006/relationships/hyperlink" Target="https://nextcatalog.montana.edu/courseadmin/?key=57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>
                <a:latin typeface="+mn-lt"/>
              </a:rPr>
              <a:t>Welcome to Faculty Senate!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/>
          <a:p>
            <a:r>
              <a:rPr lang="en-US" dirty="0"/>
              <a:t>Colter Ellis </a:t>
            </a:r>
          </a:p>
          <a:p>
            <a:r>
              <a:rPr lang="en-US" dirty="0"/>
              <a:t>Faculty Senate Chair </a:t>
            </a:r>
          </a:p>
          <a:p>
            <a:r>
              <a:rPr lang="en-US" dirty="0"/>
              <a:t>Sociology &amp; Anthropology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40F4B6-E1DF-B412-AEF9-33B9C6EA331E}"/>
              </a:ext>
            </a:extLst>
          </p:cNvPr>
          <p:cNvSpPr txBox="1">
            <a:spLocks/>
          </p:cNvSpPr>
          <p:nvPr/>
        </p:nvSpPr>
        <p:spPr>
          <a:xfrm>
            <a:off x="5987143" y="360203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Stephanie McCalla</a:t>
            </a:r>
          </a:p>
          <a:p>
            <a:r>
              <a:rPr lang="en-US"/>
              <a:t>Faculty Senate Chair-Elect </a:t>
            </a: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Chemical &amp; Biological Engineering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C9CC-85D0-8DBD-74E7-2BF3FE45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Courses– Second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3D08-62EA-4C84-AB1E-422BAA20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2"/>
              </a:rPr>
              <a:t>HEE 341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: </a:t>
            </a:r>
            <a:r>
              <a:rPr lang="en-US" sz="2200" dirty="0">
                <a:ea typeface="Times New Roman" panose="02020603050405020304" pitchFamily="18" charset="0"/>
              </a:rPr>
              <a:t>Methods of Health Education 2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3"/>
              </a:rPr>
              <a:t>HEE 360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</a:t>
            </a:r>
            <a:r>
              <a:rPr lang="en-US" sz="2200" dirty="0">
                <a:ea typeface="Times New Roman" panose="02020603050405020304" pitchFamily="18" charset="0"/>
              </a:rPr>
              <a:t>: Youth Movement Science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4"/>
              </a:rPr>
              <a:t>M 140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: </a:t>
            </a:r>
            <a:r>
              <a:rPr lang="en-US" sz="2200" dirty="0">
                <a:ea typeface="Times New Roman" panose="02020603050405020304" pitchFamily="18" charset="0"/>
              </a:rPr>
              <a:t>College Math for Healthcare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5"/>
              </a:rPr>
              <a:t>M 170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: </a:t>
            </a:r>
            <a:r>
              <a:rPr lang="en-US" sz="2200" dirty="0">
                <a:ea typeface="Times New Roman" panose="02020603050405020304" pitchFamily="18" charset="0"/>
              </a:rPr>
              <a:t>Supplemental Instruction in Trigonometry for Calculus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6"/>
              </a:rPr>
              <a:t>PSYX 194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: </a:t>
            </a:r>
            <a:r>
              <a:rPr lang="en-US" sz="2200" dirty="0">
                <a:ea typeface="Times New Roman" panose="02020603050405020304" pitchFamily="18" charset="0"/>
              </a:rPr>
              <a:t>Psychology Pathways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7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4F8-F5B8-E8C1-AA19-3E0DDF0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Changes – Second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CF55-F441-6292-FB74-3C552F2F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2"/>
              </a:rPr>
              <a:t>ACT 282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: </a:t>
            </a:r>
            <a:r>
              <a:rPr lang="en-US" sz="2200" dirty="0">
                <a:ea typeface="Times New Roman" panose="02020603050405020304" pitchFamily="18" charset="0"/>
              </a:rPr>
              <a:t>Personal Trainer Certification</a:t>
            </a:r>
          </a:p>
          <a:p>
            <a:pPr lvl="1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 in credits from one to two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kern="100" dirty="0">
                <a:solidFill>
                  <a:srgbClr val="09589A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ECP 122</a:t>
            </a:r>
            <a:r>
              <a:rPr lang="en-US" sz="2200" kern="1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Wilderness First Responder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Changes align with CCN course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 in rubric from ACT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 in number from 267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kern="100" dirty="0">
                <a:solidFill>
                  <a:srgbClr val="09589A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ECP 123</a:t>
            </a:r>
            <a:r>
              <a:rPr lang="en-US" sz="2200" kern="1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Wilderness First Responder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Changes align with ECP 122 change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 in rubric from ACT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 in number from 278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5"/>
              </a:rPr>
              <a:t>EIND 477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: </a:t>
            </a:r>
            <a:r>
              <a:rPr lang="en-US" sz="2200" dirty="0">
                <a:ea typeface="Times New Roman" panose="02020603050405020304" pitchFamily="18" charset="0"/>
              </a:rPr>
              <a:t>Applied Statistical Quality Control with Python</a:t>
            </a:r>
          </a:p>
          <a:p>
            <a:pPr lvl="1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Title change from Quality Management Systems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a typeface="Calibri" panose="020F0502020204030204" pitchFamily="34" charset="0"/>
                <a:cs typeface="Calibri" panose="020F0502020204030204" pitchFamily="34" charset="0"/>
              </a:rPr>
              <a:t>Changes to learning outcomes and description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7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4F8-F5B8-E8C1-AA19-3E0DDF0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45720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Changes – First Reading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CF55-F441-6292-FB74-3C552F2F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2"/>
              </a:rPr>
              <a:t>KINH-BS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 : Bachelor of Science in Kinesiology - Health and Fitness Option</a:t>
            </a:r>
            <a:endParaRPr lang="en-US" sz="22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u="sng" dirty="0">
              <a:solidFill>
                <a:srgbClr val="09589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8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4F8-F5B8-E8C1-AA19-3E0DDF0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45720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Programs – Second Reading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CF55-F441-6292-FB74-3C552F2F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a typeface="Times New Roman" panose="02020603050405020304" pitchFamily="18" charset="0"/>
                <a:hlinkClick r:id="rId2"/>
              </a:rPr>
              <a:t>-CTS 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: </a:t>
            </a:r>
            <a:r>
              <a:rPr lang="en-US" sz="2200" dirty="0">
                <a:ea typeface="Times New Roman" panose="02020603050405020304" pitchFamily="18" charset="0"/>
              </a:rPr>
              <a:t>Certificate of Technical Studies in Behavioral Health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u="sng" dirty="0">
              <a:solidFill>
                <a:srgbClr val="09589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0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CC36-EA93-C316-A9AC-E0946C2D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DA137-A56F-31B6-84AC-E772B2A11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Senate Open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8B1136-8245-8BEA-06F1-0D6D48F3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Public Comment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(Two minutes per person)</a:t>
            </a:r>
          </a:p>
        </p:txBody>
      </p:sp>
    </p:spTree>
    <p:extLst>
      <p:ext uri="{BB962C8B-B14F-4D97-AF65-F5344CB8AC3E}">
        <p14:creationId xmlns:p14="http://schemas.microsoft.com/office/powerpoint/2010/main" val="408182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3BB7-4EE7-5655-FB05-DDDE95C6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+mn-lt"/>
              </a:rPr>
              <a:t>Closed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34D1-6475-0CD1-BA47-CD44FA7E8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Senate chair-elect nominations and vote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2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70" y="2241178"/>
            <a:ext cx="10548257" cy="1066800"/>
          </a:xfrm>
        </p:spPr>
        <p:txBody>
          <a:bodyPr/>
          <a:lstStyle/>
          <a:p>
            <a:r>
              <a:rPr lang="en-US" sz="6000">
                <a:latin typeface="+mn-lt"/>
              </a:rPr>
              <a:t>Do I have a motion to adjourn?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07978"/>
            <a:ext cx="9144000" cy="1655762"/>
          </a:xfrm>
        </p:spPr>
        <p:txBody>
          <a:bodyPr/>
          <a:lstStyle/>
          <a:p>
            <a:r>
              <a:rPr lang="en-US" sz="6000"/>
              <a:t>Second?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72D1-59AA-3699-7439-A694044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>
                <a:latin typeface="+mn-lt"/>
              </a:rPr>
              <a:t>Gentle Reminders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E307-09CA-1BB5-13B7-F30F6156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Public may address the Senate at end of the meeting during public comment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 kind to each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39DC-E444-5127-FD67-E887353D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FS Minutes from April 17,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893F-BD22-30CD-36DF-B187B763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Do I have a motion to approve?</a:t>
            </a:r>
          </a:p>
          <a:p>
            <a:endParaRPr lang="en-US" sz="2200" dirty="0"/>
          </a:p>
          <a:p>
            <a:r>
              <a:rPr lang="en-US" sz="2200" dirty="0"/>
              <a:t>Any discussion?</a:t>
            </a:r>
          </a:p>
          <a:p>
            <a:endParaRPr lang="en-US" sz="2200" dirty="0"/>
          </a:p>
          <a:p>
            <a:r>
              <a:rPr lang="en-US" sz="2200" dirty="0"/>
              <a:t>All those in favor of the motion indicate by saying aye </a:t>
            </a:r>
          </a:p>
          <a:p>
            <a:endParaRPr lang="en-US" sz="2200" dirty="0"/>
          </a:p>
          <a:p>
            <a:r>
              <a:rPr lang="en-US" sz="2200" dirty="0"/>
              <a:t>Those not in favor of the motion indicate by saying nay</a:t>
            </a:r>
          </a:p>
        </p:txBody>
      </p:sp>
    </p:spTree>
    <p:extLst>
      <p:ext uri="{BB962C8B-B14F-4D97-AF65-F5344CB8AC3E}">
        <p14:creationId xmlns:p14="http://schemas.microsoft.com/office/powerpoint/2010/main" val="18565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5662-3755-1EB0-20E4-517E0077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F6CD35-A540-F56D-9CED-D9154FA9C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SmartBuy</a:t>
            </a:r>
            <a:r>
              <a:rPr lang="en-US" sz="2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rollout has been postponed. For those of you who missed the training, the following information will be on the </a:t>
            </a:r>
            <a:r>
              <a:rPr lang="en-US" sz="22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SmartBuy</a:t>
            </a:r>
            <a:r>
              <a:rPr lang="en-US" sz="2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website: </a:t>
            </a:r>
            <a:r>
              <a:rPr lang="en-US" sz="2200" u="sng" kern="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https://www.montana.edu/ubs/smartbuymsu/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Targeted training videos of each process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Written guides of each process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Buying and paying guide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of the Overview Training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5662-3755-1EB0-20E4-517E0077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F2F35B-4A8A-A576-15E8-24D13B895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Commencement: May 10</a:t>
            </a:r>
            <a:r>
              <a:rPr lang="en-US" sz="22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Brick Breeden Fieldhouse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10:00am Ceremony (processional begins at 9:40am)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“We are no longer asking for RSVP for the ceremonies. If you plan to attend the morning ceremony, please arrive in full regalia by 9:25am in the North Tunnel of the Brick Breeden Fieldhouse”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Colleges: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 and Architecture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Jake Jabs College of Business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Letters and Sciences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and Robyn Jones College of Nursing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8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5662-3755-1EB0-20E4-517E0077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44B6F6-E1BC-CC83-01E0-08F4EF54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Commencement: May 10</a:t>
            </a:r>
            <a:r>
              <a:rPr lang="en-US" sz="22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Brick Breeden Fieldhouse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2:30</a:t>
            </a:r>
            <a:r>
              <a:rPr lang="en-US" sz="22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Ceremony (Processional begins at 2:10pm)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“We are no longer asking for RSVP for the ceremonies. If you plan to attend the afternoon ceremony, please arrive in full regalia by 1:55pm in the North Tunnel of the Brick Breeden Fieldhouse”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Colleges: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Agriculture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Education, Health, and Human Development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 </a:t>
            </a:r>
            <a:r>
              <a:rPr lang="en-US" sz="22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Asbjornson</a:t>
            </a: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College of Engineering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Gallatin College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1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4B7E-34DB-C7C5-F1BA-18602EC2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Business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AE30-8D07-5190-B041-FAF677EC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Conferring Degrees 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6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A8641-B3AF-F185-60AF-B0164C52E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Undergraduate Courses and Programs 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44BFB5-A8CF-874C-E947-DBE39ED74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FB2E-0473-B6B5-D19D-A960327C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Courses – First Reading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0528-0893-9695-E1C5-6ED1CCF41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52F52"/>
                </a:solidFill>
                <a:ea typeface="Times New Roman" panose="02020603050405020304" pitchFamily="18" charset="0"/>
                <a:hlinkClick r:id="rId2"/>
              </a:rPr>
              <a:t>ACT 281</a:t>
            </a:r>
            <a:r>
              <a:rPr lang="en-US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: Group Fitness Certification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kern="100" dirty="0">
                <a:solidFill>
                  <a:srgbClr val="09589A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HEE 275</a:t>
            </a:r>
            <a:r>
              <a:rPr lang="en-US" sz="2200" kern="1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Curriculum and design for Teaching Health Enhancement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3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537</Words>
  <Application>Microsoft Macintosh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Office Theme</vt:lpstr>
      <vt:lpstr>Welcome to Faculty Senate! </vt:lpstr>
      <vt:lpstr>Gentle Reminders</vt:lpstr>
      <vt:lpstr>Approval of FS Minutes from April 17, 2024</vt:lpstr>
      <vt:lpstr>FYI Items</vt:lpstr>
      <vt:lpstr>FYI Items</vt:lpstr>
      <vt:lpstr>FYI Items</vt:lpstr>
      <vt:lpstr>New Business </vt:lpstr>
      <vt:lpstr>Undergraduate Courses and Programs </vt:lpstr>
      <vt:lpstr>Courses – First Reading </vt:lpstr>
      <vt:lpstr>Courses– Second Reading</vt:lpstr>
      <vt:lpstr>Course Changes – Second Reading</vt:lpstr>
      <vt:lpstr>Program Changes – First Reading</vt:lpstr>
      <vt:lpstr>Programs – Second Reading</vt:lpstr>
      <vt:lpstr>Senate Open Discussion</vt:lpstr>
      <vt:lpstr>Public Comment</vt:lpstr>
      <vt:lpstr>Closed Session </vt:lpstr>
      <vt:lpstr>Do I have a motion to adjourn?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Ellis, Colter</cp:lastModifiedBy>
  <cp:revision>10</cp:revision>
  <dcterms:created xsi:type="dcterms:W3CDTF">2021-06-17T21:21:29Z</dcterms:created>
  <dcterms:modified xsi:type="dcterms:W3CDTF">2024-05-01T20:12:19Z</dcterms:modified>
</cp:coreProperties>
</file>