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5" r:id="rId16"/>
    <p:sldId id="276" r:id="rId17"/>
    <p:sldId id="277" r:id="rId18"/>
    <p:sldId id="278" r:id="rId19"/>
    <p:sldId id="279" r:id="rId20"/>
    <p:sldId id="283" r:id="rId21"/>
    <p:sldId id="284" r:id="rId22"/>
    <p:sldId id="285" r:id="rId23"/>
    <p:sldId id="286" r:id="rId24"/>
    <p:sldId id="287" r:id="rId25"/>
  </p:sldIdLst>
  <p:sldSz cx="9144000" cy="6858000" type="screen4x3"/>
  <p:notesSz cx="6950075" cy="9236075"/>
  <p:embeddedFontLst>
    <p:embeddedFont>
      <p:font typeface="Century Gothic" panose="020B050202020202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DdHJ/H1Y0FxQtbJ9kzJiIDCd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0" y="4387125"/>
            <a:ext cx="5560050" cy="41562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6fadb6b8e_0_3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6fadb6b8e_0_39: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184d19367_0_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184d19367_0_6: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f6fadb6b8e_0_20: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1f6fadb6b8e_0_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184d19367_0_0: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21184d19367_0_0:notes"/>
          <p:cNvSpPr>
            <a:spLocks noGrp="1" noRot="1" noChangeAspect="1"/>
          </p:cNvSpPr>
          <p:nvPr>
            <p:ph type="sldImg" idx="2"/>
          </p:nvPr>
        </p:nvSpPr>
        <p:spPr>
          <a:xfrm>
            <a:off x="1158575" y="692700"/>
            <a:ext cx="4633500" cy="3463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4: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6fadb6b8e_0_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6fadb6b8e_0_2: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6fadb6b8e_0_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6fadb6b8e_0_13: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6fadb6b8e_0_45:notes"/>
          <p:cNvSpPr txBox="1">
            <a:spLocks noGrp="1"/>
          </p:cNvSpPr>
          <p:nvPr>
            <p:ph type="body" idx="1"/>
          </p:nvPr>
        </p:nvSpPr>
        <p:spPr>
          <a:xfrm>
            <a:off x="695000" y="4387125"/>
            <a:ext cx="55602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1f6fadb6b8e_0_45:notes"/>
          <p:cNvSpPr>
            <a:spLocks noGrp="1" noRot="1" noChangeAspect="1"/>
          </p:cNvSpPr>
          <p:nvPr>
            <p:ph type="sldImg" idx="2"/>
          </p:nvPr>
        </p:nvSpPr>
        <p:spPr>
          <a:xfrm>
            <a:off x="1158575" y="692700"/>
            <a:ext cx="4633500" cy="3463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7"/>
          <p:cNvSpPr txBox="1">
            <a:spLocks noGrp="1"/>
          </p:cNvSpPr>
          <p:nvPr>
            <p:ph type="ctrTitle"/>
          </p:nvPr>
        </p:nvSpPr>
        <p:spPr>
          <a:xfrm>
            <a:off x="685800" y="609601"/>
            <a:ext cx="77724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8000"/>
              <a:buFont typeface="Palatino Linotype"/>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1371600" y="4953000"/>
            <a:ext cx="6400800" cy="12192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16" name="Google Shape;16;p2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7"/>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27"/>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76" name="Google Shape;76;p36"/>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2" name="Google Shape;82;p3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30200" algn="l">
              <a:spcBef>
                <a:spcPts val="320"/>
              </a:spcBef>
              <a:spcAft>
                <a:spcPts val="0"/>
              </a:spcAft>
              <a:buClr>
                <a:srgbClr val="7F7F7F"/>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2" name="Google Shape;22;p28"/>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9"/>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7F7F7F"/>
              </a:buClr>
              <a:buSzPts val="2400"/>
              <a:buChar char="•"/>
              <a:defRPr sz="2400"/>
            </a:lvl1pPr>
            <a:lvl2pPr marL="914400" lvl="1" indent="-330200" algn="l">
              <a:spcBef>
                <a:spcPts val="320"/>
              </a:spcBef>
              <a:spcAft>
                <a:spcPts val="0"/>
              </a:spcAft>
              <a:buClr>
                <a:srgbClr val="7F7F7F"/>
              </a:buClr>
              <a:buSzPts val="1600"/>
              <a:buChar char="o"/>
              <a:defRPr sz="1600"/>
            </a:lvl2pPr>
            <a:lvl3pPr marL="1371600" lvl="2" indent="-330200" algn="l">
              <a:spcBef>
                <a:spcPts val="320"/>
              </a:spcBef>
              <a:spcAft>
                <a:spcPts val="0"/>
              </a:spcAft>
              <a:buClr>
                <a:srgbClr val="7F7F7F"/>
              </a:buClr>
              <a:buSzPts val="1600"/>
              <a:buChar char="•"/>
              <a:defRPr sz="1600"/>
            </a:lvl3pPr>
            <a:lvl4pPr marL="1828800" lvl="3" indent="-330200" algn="l">
              <a:spcBef>
                <a:spcPts val="320"/>
              </a:spcBef>
              <a:spcAft>
                <a:spcPts val="0"/>
              </a:spcAft>
              <a:buClr>
                <a:srgbClr val="7F7F7F"/>
              </a:buClr>
              <a:buSzPts val="1600"/>
              <a:buChar char="o"/>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32" name="Google Shape;32;p30"/>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0"/>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30"/>
          <p:cNvSpPr txBox="1">
            <a:spLocks noGrp="1"/>
          </p:cNvSpPr>
          <p:nvPr>
            <p:ph type="body" idx="2"/>
          </p:nvPr>
        </p:nvSpPr>
        <p:spPr>
          <a:xfrm>
            <a:off x="365760" y="1600200"/>
            <a:ext cx="4041648"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31"/>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31"/>
          <p:cNvSpPr/>
          <p:nvPr/>
        </p:nvSpPr>
        <p:spPr>
          <a:xfrm>
            <a:off x="4495800"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43" name="Google Shape;43;p31"/>
          <p:cNvSpPr/>
          <p:nvPr/>
        </p:nvSpPr>
        <p:spPr>
          <a:xfrm>
            <a:off x="4695825"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44" name="Google Shape;44;p31"/>
          <p:cNvSpPr/>
          <p:nvPr/>
        </p:nvSpPr>
        <p:spPr>
          <a:xfrm>
            <a:off x="4296728"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107407"/>
              </a:lnSpc>
              <a:spcBef>
                <a:spcPts val="0"/>
              </a:spcBef>
              <a:spcAft>
                <a:spcPts val="0"/>
              </a:spcAft>
              <a:buClr>
                <a:schemeClr val="dk2"/>
              </a:buClr>
              <a:buSzPts val="54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8" name="Google Shape;48;p32"/>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9" name="Google Shape;49;p32"/>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32"/>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53" name="Google Shape;53;p32"/>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5907087" y="266700"/>
            <a:ext cx="3008313"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4"/>
          <p:cNvSpPr txBox="1">
            <a:spLocks noGrp="1"/>
          </p:cNvSpPr>
          <p:nvPr>
            <p:ph type="body" idx="1"/>
          </p:nvPr>
        </p:nvSpPr>
        <p:spPr>
          <a:xfrm>
            <a:off x="719137" y="273050"/>
            <a:ext cx="4995863"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7F7F7F"/>
              </a:buClr>
              <a:buSzPts val="3200"/>
              <a:buChar char="•"/>
              <a:defRPr sz="3200"/>
            </a:lvl1pPr>
            <a:lvl2pPr marL="914400" lvl="1" indent="-406400" algn="l">
              <a:spcBef>
                <a:spcPts val="560"/>
              </a:spcBef>
              <a:spcAft>
                <a:spcPts val="0"/>
              </a:spcAft>
              <a:buClr>
                <a:srgbClr val="7F7F7F"/>
              </a:buClr>
              <a:buSzPts val="2800"/>
              <a:buChar char="o"/>
              <a:defRPr sz="2800"/>
            </a:lvl2pPr>
            <a:lvl3pPr marL="1371600" lvl="2" indent="-381000" algn="l">
              <a:spcBef>
                <a:spcPts val="480"/>
              </a:spcBef>
              <a:spcAft>
                <a:spcPts val="0"/>
              </a:spcAft>
              <a:buClr>
                <a:srgbClr val="7F7F7F"/>
              </a:buClr>
              <a:buSzPts val="2400"/>
              <a:buChar char="•"/>
              <a:defRPr sz="2400"/>
            </a:lvl3pPr>
            <a:lvl4pPr marL="1828800" lvl="3" indent="-355600" algn="l">
              <a:spcBef>
                <a:spcPts val="400"/>
              </a:spcBef>
              <a:spcAft>
                <a:spcPts val="0"/>
              </a:spcAft>
              <a:buClr>
                <a:srgbClr val="7F7F7F"/>
              </a:buClr>
              <a:buSzPts val="2000"/>
              <a:buChar char="o"/>
              <a:defRPr sz="2000"/>
            </a:lvl4pPr>
            <a:lvl5pPr marL="2286000" lvl="4" indent="-355600" algn="l">
              <a:spcBef>
                <a:spcPts val="400"/>
              </a:spcBef>
              <a:spcAft>
                <a:spcPts val="0"/>
              </a:spcAft>
              <a:buClr>
                <a:srgbClr val="7F7F7F"/>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62" name="Google Shape;62;p34"/>
          <p:cNvSpPr txBox="1">
            <a:spLocks noGrp="1"/>
          </p:cNvSpPr>
          <p:nvPr>
            <p:ph type="body" idx="2"/>
          </p:nvPr>
        </p:nvSpPr>
        <p:spPr>
          <a:xfrm>
            <a:off x="5907087" y="2438400"/>
            <a:ext cx="3008313"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63" name="Google Shape;63;p34"/>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1679576" y="228600"/>
            <a:ext cx="5711824"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a:spLocks noGrp="1"/>
          </p:cNvSpPr>
          <p:nvPr>
            <p:ph type="pic" idx="2"/>
          </p:nvPr>
        </p:nvSpPr>
        <p:spPr>
          <a:xfrm>
            <a:off x="1508126" y="1143000"/>
            <a:ext cx="6054724"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sp>
      <p:sp>
        <p:nvSpPr>
          <p:cNvPr id="69" name="Google Shape;69;p35"/>
          <p:cNvSpPr txBox="1">
            <a:spLocks noGrp="1"/>
          </p:cNvSpPr>
          <p:nvPr>
            <p:ph type="body" idx="1"/>
          </p:nvPr>
        </p:nvSpPr>
        <p:spPr>
          <a:xfrm>
            <a:off x="1679576" y="5810250"/>
            <a:ext cx="5711824"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70" name="Google Shape;70;p35"/>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marR="0" lvl="0" algn="ctr" rtl="0">
              <a:lnSpc>
                <a:spcPct val="107407"/>
              </a:lnSpc>
              <a:spcBef>
                <a:spcPts val="0"/>
              </a:spcBef>
              <a:spcAft>
                <a:spcPts val="0"/>
              </a:spcAft>
              <a:buClr>
                <a:schemeClr val="dk2"/>
              </a:buClr>
              <a:buSzPts val="5400"/>
              <a:buFont typeface="Palatino Linotype"/>
              <a:buNone/>
              <a:defRPr sz="5400" b="0" i="0" u="none" strike="noStrike" cap="none">
                <a:solidFill>
                  <a:schemeClr val="dk2"/>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8" name="Google Shape;8;p26"/>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marR="0" lvl="0" algn="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 name="Google Shape;9;p26"/>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 name="Google Shape;10;p26"/>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11" name="Google Shape;11;p26"/>
          <p:cNvSpPr/>
          <p:nvPr/>
        </p:nvSpPr>
        <p:spPr>
          <a:xfrm>
            <a:off x="8457760" y="6499384"/>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12" name="Google Shape;12;p26"/>
          <p:cNvSpPr/>
          <p:nvPr/>
        </p:nvSpPr>
        <p:spPr>
          <a:xfrm>
            <a:off x="569119" y="6499384"/>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4-h.org/parents/curriculum/filmmak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mailto:gallatin4h@montana.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85800" y="1381126"/>
            <a:ext cx="7772400" cy="426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8000"/>
              <a:buFont typeface="Palatino Linotype"/>
              <a:buNone/>
            </a:pPr>
            <a:r>
              <a:rPr lang="en-US"/>
              <a:t>4-H </a:t>
            </a:r>
            <a:r>
              <a:rPr lang="en-US" sz="7200"/>
              <a:t>County</a:t>
            </a:r>
            <a:endParaRPr sz="7200"/>
          </a:p>
          <a:p>
            <a:pPr marL="0" lvl="0" indent="0" algn="ctr" rtl="0">
              <a:lnSpc>
                <a:spcPct val="100000"/>
              </a:lnSpc>
              <a:spcBef>
                <a:spcPts val="0"/>
              </a:spcBef>
              <a:spcAft>
                <a:spcPts val="0"/>
              </a:spcAft>
              <a:buClr>
                <a:schemeClr val="dk2"/>
              </a:buClr>
              <a:buSzPts val="8000"/>
              <a:buFont typeface="Palatino Linotype"/>
              <a:buNone/>
            </a:pPr>
            <a:r>
              <a:rPr lang="en-US" sz="7200"/>
              <a:t>Contests</a:t>
            </a:r>
            <a:endParaRPr sz="7200"/>
          </a:p>
          <a:p>
            <a:pPr marL="0" lvl="0" indent="0" algn="ctr" rtl="0">
              <a:lnSpc>
                <a:spcPct val="100000"/>
              </a:lnSpc>
              <a:spcBef>
                <a:spcPts val="0"/>
              </a:spcBef>
              <a:spcAft>
                <a:spcPts val="0"/>
              </a:spcAft>
              <a:buClr>
                <a:schemeClr val="dk2"/>
              </a:buClr>
              <a:buSzPts val="8000"/>
              <a:buFont typeface="Palatino Linotype"/>
              <a:buNone/>
            </a:pPr>
            <a:endParaRPr sz="7200"/>
          </a:p>
        </p:txBody>
      </p:sp>
      <p:sp>
        <p:nvSpPr>
          <p:cNvPr id="90" name="Google Shape;90;p1"/>
          <p:cNvSpPr txBox="1">
            <a:spLocks noGrp="1"/>
          </p:cNvSpPr>
          <p:nvPr>
            <p:ph type="subTitle" idx="1"/>
          </p:nvPr>
        </p:nvSpPr>
        <p:spPr>
          <a:xfrm>
            <a:off x="1371600" y="4953000"/>
            <a:ext cx="6400800" cy="1219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400"/>
              <a:buNone/>
            </a:pPr>
            <a:r>
              <a:rPr lang="en-US" dirty="0"/>
              <a:t>2023-2024 Overview</a:t>
            </a:r>
            <a:endParaRPr dirty="0"/>
          </a:p>
        </p:txBody>
      </p:sp>
      <p:pic>
        <p:nvPicPr>
          <p:cNvPr id="91" name="Google Shape;91;p1"/>
          <p:cNvPicPr preferRelativeResize="0"/>
          <p:nvPr/>
        </p:nvPicPr>
        <p:blipFill rotWithShape="1">
          <a:blip r:embed="rId3">
            <a:alphaModFix/>
          </a:blip>
          <a:srcRect/>
          <a:stretch/>
        </p:blipFill>
        <p:spPr>
          <a:xfrm>
            <a:off x="762000" y="381000"/>
            <a:ext cx="1524000" cy="15902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f6fadb6b8e_0_39"/>
          <p:cNvSpPr txBox="1">
            <a:spLocks noGrp="1"/>
          </p:cNvSpPr>
          <p:nvPr>
            <p:ph type="title"/>
          </p:nvPr>
        </p:nvSpPr>
        <p:spPr>
          <a:xfrm>
            <a:off x="457200" y="0"/>
            <a:ext cx="8229600" cy="1600200"/>
          </a:xfrm>
          <a:prstGeom prst="rect">
            <a:avLst/>
          </a:prstGeom>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US" sz="4600" dirty="0"/>
              <a:t>Gallatin County 4-H Communications Day Contests</a:t>
            </a:r>
            <a:endParaRPr sz="4300" dirty="0"/>
          </a:p>
        </p:txBody>
      </p:sp>
      <p:sp>
        <p:nvSpPr>
          <p:cNvPr id="146" name="Google Shape;146;g1f6fadb6b8e_0_39"/>
          <p:cNvSpPr txBox="1">
            <a:spLocks noGrp="1"/>
          </p:cNvSpPr>
          <p:nvPr>
            <p:ph type="body" idx="1"/>
          </p:nvPr>
        </p:nvSpPr>
        <p:spPr>
          <a:xfrm>
            <a:off x="1151100" y="1600200"/>
            <a:ext cx="7446900" cy="452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a:solidFill>
                  <a:schemeClr val="dk1"/>
                </a:solidFill>
              </a:rPr>
              <a:t>Who:</a:t>
            </a:r>
            <a:r>
              <a:rPr lang="en-US" sz="2200" dirty="0">
                <a:solidFill>
                  <a:schemeClr val="dk1"/>
                </a:solidFill>
              </a:rPr>
              <a:t> 4-H Members ages 5-18</a:t>
            </a:r>
            <a:endParaRPr sz="2200" dirty="0">
              <a:solidFill>
                <a:schemeClr val="dk1"/>
              </a:solidFill>
            </a:endParaRPr>
          </a:p>
          <a:p>
            <a:pPr marL="0" lvl="0" indent="0" algn="l" rtl="0">
              <a:spcBef>
                <a:spcPts val="480"/>
              </a:spcBef>
              <a:spcAft>
                <a:spcPts val="0"/>
              </a:spcAft>
              <a:buNone/>
            </a:pPr>
            <a:r>
              <a:rPr lang="en-US" sz="2200" b="1" dirty="0">
                <a:solidFill>
                  <a:schemeClr val="dk1"/>
                </a:solidFill>
              </a:rPr>
              <a:t>When</a:t>
            </a:r>
            <a:r>
              <a:rPr lang="en-US" sz="2200" dirty="0">
                <a:solidFill>
                  <a:schemeClr val="dk1"/>
                </a:solidFill>
              </a:rPr>
              <a:t>: Saturday, February 24</a:t>
            </a:r>
            <a:r>
              <a:rPr lang="en-US" sz="2200" baseline="30000" dirty="0">
                <a:solidFill>
                  <a:schemeClr val="dk1"/>
                </a:solidFill>
              </a:rPr>
              <a:t>th</a:t>
            </a:r>
            <a:r>
              <a:rPr lang="en-US" sz="2200" dirty="0">
                <a:solidFill>
                  <a:schemeClr val="dk1"/>
                </a:solidFill>
              </a:rPr>
              <a:t>, 2024 (all day)</a:t>
            </a:r>
            <a:endParaRPr sz="2200" dirty="0">
              <a:solidFill>
                <a:schemeClr val="dk1"/>
              </a:solidFill>
            </a:endParaRPr>
          </a:p>
          <a:p>
            <a:pPr marL="0" lvl="0" indent="0" algn="l" rtl="0">
              <a:spcBef>
                <a:spcPts val="480"/>
              </a:spcBef>
              <a:spcAft>
                <a:spcPts val="0"/>
              </a:spcAft>
              <a:buNone/>
            </a:pPr>
            <a:r>
              <a:rPr lang="en-US" sz="2200" b="1" dirty="0">
                <a:solidFill>
                  <a:schemeClr val="dk1"/>
                </a:solidFill>
              </a:rPr>
              <a:t>Where:</a:t>
            </a:r>
            <a:r>
              <a:rPr lang="en-US" sz="2200" dirty="0">
                <a:solidFill>
                  <a:schemeClr val="dk1"/>
                </a:solidFill>
              </a:rPr>
              <a:t> TBD</a:t>
            </a:r>
          </a:p>
          <a:p>
            <a:pPr marL="0" lvl="0" indent="0" algn="l" rtl="0">
              <a:spcBef>
                <a:spcPts val="360"/>
              </a:spcBef>
              <a:spcAft>
                <a:spcPts val="0"/>
              </a:spcAft>
              <a:buNone/>
            </a:pPr>
            <a:endParaRPr sz="2200" dirty="0"/>
          </a:p>
        </p:txBody>
      </p:sp>
      <p:pic>
        <p:nvPicPr>
          <p:cNvPr id="147" name="Google Shape;147;g1f6fadb6b8e_0_39"/>
          <p:cNvPicPr preferRelativeResize="0"/>
          <p:nvPr/>
        </p:nvPicPr>
        <p:blipFill>
          <a:blip r:embed="rId3">
            <a:alphaModFix/>
          </a:blip>
          <a:stretch>
            <a:fillRect/>
          </a:stretch>
        </p:blipFill>
        <p:spPr>
          <a:xfrm>
            <a:off x="2117025" y="3039168"/>
            <a:ext cx="4909950" cy="321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Contests Available</a:t>
            </a:r>
            <a:endParaRPr/>
          </a:p>
        </p:txBody>
      </p:sp>
      <p:sp>
        <p:nvSpPr>
          <p:cNvPr id="153" name="Google Shape;15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solidFill>
                  <a:schemeClr val="dk1"/>
                </a:solidFill>
              </a:rPr>
              <a:t>Demonstrations &amp; Illustrated Talks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Individual or Team</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Speech</a:t>
            </a:r>
            <a:endParaRPr>
              <a:solidFill>
                <a:schemeClr val="dk1"/>
              </a:solidFill>
            </a:endParaRPr>
          </a:p>
          <a:p>
            <a:pPr marL="742950" lvl="1" indent="-285750" algn="l" rtl="0">
              <a:spcBef>
                <a:spcPts val="480"/>
              </a:spcBef>
              <a:spcAft>
                <a:spcPts val="0"/>
              </a:spcAft>
              <a:buClr>
                <a:schemeClr val="dk1"/>
              </a:buClr>
              <a:buSzPts val="1800"/>
              <a:buChar char="o"/>
            </a:pPr>
            <a:r>
              <a:rPr lang="en-US">
                <a:solidFill>
                  <a:schemeClr val="dk1"/>
                </a:solidFill>
              </a:rPr>
              <a:t>Individual only</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Career Communications</a:t>
            </a:r>
            <a:endParaRPr>
              <a:solidFill>
                <a:schemeClr val="dk1"/>
              </a:solidFill>
            </a:endParaRPr>
          </a:p>
          <a:p>
            <a:pPr marL="742950" lvl="1" indent="-285750" algn="l" rtl="0">
              <a:spcBef>
                <a:spcPts val="480"/>
              </a:spcBef>
              <a:spcAft>
                <a:spcPts val="0"/>
              </a:spcAft>
              <a:buClr>
                <a:schemeClr val="dk1"/>
              </a:buClr>
              <a:buSzPts val="1800"/>
              <a:buChar char="o"/>
            </a:pPr>
            <a:r>
              <a:rPr lang="en-US">
                <a:solidFill>
                  <a:schemeClr val="dk1"/>
                </a:solidFill>
              </a:rPr>
              <a:t>Individual only</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Video</a:t>
            </a:r>
            <a:endParaRPr b="1">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Individual or Team</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Promotional Package</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Individual or Team</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Commercial</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Individual or Team</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Demonstrations</a:t>
            </a:r>
            <a:endParaRPr/>
          </a:p>
        </p:txBody>
      </p:sp>
      <p:sp>
        <p:nvSpPr>
          <p:cNvPr id="159" name="Google Shape;159;p5"/>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solidFill>
                  <a:schemeClr val="dk1"/>
                </a:solidFill>
              </a:rPr>
              <a:t>Member shows how to complete a task the day of the contest</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Develop a hands-on, step-by-step process</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Utilize visual aids</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Results in a finished product</a:t>
            </a:r>
            <a:endParaRPr>
              <a:solidFill>
                <a:schemeClr val="dk1"/>
              </a:solidFill>
            </a:endParaRPr>
          </a:p>
          <a:p>
            <a:pPr marL="342900" lvl="0" indent="-190500" algn="l" rtl="0">
              <a:spcBef>
                <a:spcPts val="480"/>
              </a:spcBef>
              <a:spcAft>
                <a:spcPts val="0"/>
              </a:spcAft>
              <a:buClr>
                <a:srgbClr val="7F7F7F"/>
              </a:buClr>
              <a:buSzPts val="2400"/>
              <a:buNone/>
            </a:pPr>
            <a:endParaRPr/>
          </a:p>
          <a:p>
            <a:pPr marL="342900" lvl="0" indent="-190500" algn="l" rtl="0">
              <a:spcBef>
                <a:spcPts val="480"/>
              </a:spcBef>
              <a:spcAft>
                <a:spcPts val="0"/>
              </a:spcAft>
              <a:buClr>
                <a:srgbClr val="7F7F7F"/>
              </a:buClr>
              <a:buSzPts val="2400"/>
              <a:buNone/>
            </a:pPr>
            <a:endParaRPr u="sng">
              <a:solidFill>
                <a:schemeClr val="dk2"/>
              </a:solidFill>
            </a:endParaRPr>
          </a:p>
          <a:p>
            <a:pPr marL="342900" lvl="0" indent="-342900" algn="l" rtl="0">
              <a:spcBef>
                <a:spcPts val="480"/>
              </a:spcBef>
              <a:spcAft>
                <a:spcPts val="0"/>
              </a:spcAft>
              <a:buClr>
                <a:schemeClr val="dk2"/>
              </a:buClr>
              <a:buSzPts val="2400"/>
              <a:buChar char="•"/>
            </a:pPr>
            <a:r>
              <a:rPr lang="en-US" u="sng">
                <a:solidFill>
                  <a:schemeClr val="dk2"/>
                </a:solidFill>
              </a:rPr>
              <a:t>TEAM OPTION:</a:t>
            </a:r>
            <a:r>
              <a:rPr lang="en-US">
                <a:solidFill>
                  <a:schemeClr val="dk2"/>
                </a:solidFill>
              </a:rPr>
              <a:t> </a:t>
            </a:r>
            <a:r>
              <a:rPr lang="en-US">
                <a:solidFill>
                  <a:schemeClr val="dk1"/>
                </a:solidFill>
              </a:rPr>
              <a:t>2 or 3 members work together to deliver the presentation. Each person must share equally in the verbal and visual parts of the presentation. Level of competition is decided by eldest member.</a:t>
            </a:r>
            <a:endParaRPr>
              <a:solidFill>
                <a:schemeClr val="dk1"/>
              </a:solidFill>
            </a:endParaRPr>
          </a:p>
        </p:txBody>
      </p:sp>
      <p:pic>
        <p:nvPicPr>
          <p:cNvPr id="160" name="Google Shape;160;p5"/>
          <p:cNvPicPr preferRelativeResize="0"/>
          <p:nvPr/>
        </p:nvPicPr>
        <p:blipFill rotWithShape="1">
          <a:blip r:embed="rId3">
            <a:alphaModFix/>
          </a:blip>
          <a:srcRect l="15200" t="5901" r="12804" b="15288"/>
          <a:stretch/>
        </p:blipFill>
        <p:spPr>
          <a:xfrm>
            <a:off x="6248400" y="2732103"/>
            <a:ext cx="2192867" cy="16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Illustrated Talks</a:t>
            </a:r>
            <a:endParaRPr/>
          </a:p>
        </p:txBody>
      </p:sp>
      <p:sp>
        <p:nvSpPr>
          <p:cNvPr id="166" name="Google Shape;166;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solidFill>
                  <a:schemeClr val="dk1"/>
                </a:solidFill>
              </a:rPr>
              <a:t>Member (or Team) convey a concept or idea the day of the contest</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Utilize visual aids</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No end product produced</a:t>
            </a:r>
            <a:endParaRPr>
              <a:solidFill>
                <a:schemeClr val="dk1"/>
              </a:solidFill>
            </a:endParaRPr>
          </a:p>
          <a:p>
            <a:pPr marL="342900" lvl="0" indent="-190500" algn="l" rtl="0">
              <a:spcBef>
                <a:spcPts val="480"/>
              </a:spcBef>
              <a:spcAft>
                <a:spcPts val="0"/>
              </a:spcAft>
              <a:buClr>
                <a:srgbClr val="7F7F7F"/>
              </a:buClr>
              <a:buSzPts val="2400"/>
              <a:buNone/>
            </a:pP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Time Suggestions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8-10 years old 🡪 3 to 5 minutes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11-13 years old 🡪 5 to 7 minutes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14+ years old 🡪 7 to 20 minutes</a:t>
            </a:r>
            <a:endParaRPr>
              <a:solidFill>
                <a:schemeClr val="dk1"/>
              </a:solidFill>
            </a:endParaRPr>
          </a:p>
          <a:p>
            <a:pPr marL="342900" lvl="0" indent="-190500" algn="l" rtl="0">
              <a:spcBef>
                <a:spcPts val="480"/>
              </a:spcBef>
              <a:spcAft>
                <a:spcPts val="0"/>
              </a:spcAft>
              <a:buClr>
                <a:srgbClr val="7F7F7F"/>
              </a:buClr>
              <a:buSzPts val="2400"/>
              <a:buNone/>
            </a:pPr>
            <a:endParaRPr/>
          </a:p>
        </p:txBody>
      </p:sp>
      <p:pic>
        <p:nvPicPr>
          <p:cNvPr id="167" name="Google Shape;167;p6"/>
          <p:cNvPicPr preferRelativeResize="0"/>
          <p:nvPr/>
        </p:nvPicPr>
        <p:blipFill rotWithShape="1">
          <a:blip r:embed="rId3">
            <a:alphaModFix/>
          </a:blip>
          <a:srcRect l="23958" t="10696" r="9304" b="2032"/>
          <a:stretch/>
        </p:blipFill>
        <p:spPr>
          <a:xfrm>
            <a:off x="5105400" y="3234006"/>
            <a:ext cx="3352800" cy="2922954"/>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Examples</a:t>
            </a:r>
            <a:endParaRPr/>
          </a:p>
        </p:txBody>
      </p:sp>
      <p:pic>
        <p:nvPicPr>
          <p:cNvPr id="203" name="Google Shape;203;p11"/>
          <p:cNvPicPr preferRelativeResize="0">
            <a:picLocks noGrp="1"/>
          </p:cNvPicPr>
          <p:nvPr>
            <p:ph type="body" idx="1"/>
          </p:nvPr>
        </p:nvPicPr>
        <p:blipFill rotWithShape="1">
          <a:blip r:embed="rId3">
            <a:alphaModFix/>
          </a:blip>
          <a:srcRect/>
          <a:stretch/>
        </p:blipFill>
        <p:spPr>
          <a:xfrm>
            <a:off x="5161574" y="1600200"/>
            <a:ext cx="3011852" cy="4525963"/>
          </a:xfrm>
          <a:prstGeom prst="rect">
            <a:avLst/>
          </a:prstGeom>
          <a:noFill/>
          <a:ln>
            <a:noFill/>
          </a:ln>
        </p:spPr>
      </p:pic>
      <p:pic>
        <p:nvPicPr>
          <p:cNvPr id="204" name="Google Shape;204;p11"/>
          <p:cNvPicPr preferRelativeResize="0">
            <a:picLocks noGrp="1"/>
          </p:cNvPicPr>
          <p:nvPr>
            <p:ph type="body" idx="2"/>
          </p:nvPr>
        </p:nvPicPr>
        <p:blipFill rotWithShape="1">
          <a:blip r:embed="rId4">
            <a:alphaModFix/>
          </a:blip>
          <a:srcRect/>
          <a:stretch/>
        </p:blipFill>
        <p:spPr>
          <a:xfrm>
            <a:off x="881371" y="1600200"/>
            <a:ext cx="3009283"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Speeches</a:t>
            </a:r>
            <a:endParaRPr/>
          </a:p>
        </p:txBody>
      </p:sp>
      <p:sp>
        <p:nvSpPr>
          <p:cNvPr id="217" name="Google Shape;21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solidFill>
                  <a:schemeClr val="dk1"/>
                </a:solidFill>
              </a:rPr>
              <a:t>Write and communicate an idea, thought or point through the member’s own speech</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Can be persuasive or informative</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No visual aids</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Utilize words, gestures, body language, tone of voice and presenters personal style to convey topic</a:t>
            </a:r>
            <a:endParaRPr>
              <a:solidFill>
                <a:schemeClr val="dk1"/>
              </a:solidFill>
            </a:endParaRPr>
          </a:p>
          <a:p>
            <a:pPr marL="342900" lvl="0" indent="-190500" algn="l" rtl="0">
              <a:spcBef>
                <a:spcPts val="480"/>
              </a:spcBef>
              <a:spcAft>
                <a:spcPts val="0"/>
              </a:spcAft>
              <a:buClr>
                <a:srgbClr val="7F7F7F"/>
              </a:buClr>
              <a:buSzPts val="2400"/>
              <a:buNone/>
            </a:pP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Time Suggestions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8-13 years old 🡪 3 to 5 minutes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14+ years old 🡪 5 to 7 minutes</a:t>
            </a:r>
            <a:endParaRPr>
              <a:solidFill>
                <a:schemeClr val="dk1"/>
              </a:solidFill>
            </a:endParaRPr>
          </a:p>
          <a:p>
            <a:pPr marL="342900" lvl="0" indent="-190500" algn="l" rtl="0">
              <a:spcBef>
                <a:spcPts val="480"/>
              </a:spcBef>
              <a:spcAft>
                <a:spcPts val="0"/>
              </a:spcAft>
              <a:buClr>
                <a:srgbClr val="7F7F7F"/>
              </a:buClr>
              <a:buSzPts val="2400"/>
              <a:buNone/>
            </a:pPr>
            <a:endParaRPr/>
          </a:p>
          <a:p>
            <a:pPr marL="342900" lvl="0" indent="-190500" algn="l" rtl="0">
              <a:spcBef>
                <a:spcPts val="480"/>
              </a:spcBef>
              <a:spcAft>
                <a:spcPts val="0"/>
              </a:spcAft>
              <a:buClr>
                <a:srgbClr val="7F7F7F"/>
              </a:buClr>
              <a:buSzPts val="2400"/>
              <a:buNone/>
            </a:pPr>
            <a:endParaRPr/>
          </a:p>
        </p:txBody>
      </p:sp>
      <p:pic>
        <p:nvPicPr>
          <p:cNvPr id="218" name="Google Shape;218;p13"/>
          <p:cNvPicPr preferRelativeResize="0"/>
          <p:nvPr/>
        </p:nvPicPr>
        <p:blipFill rotWithShape="1">
          <a:blip r:embed="rId3">
            <a:alphaModFix/>
          </a:blip>
          <a:srcRect/>
          <a:stretch/>
        </p:blipFill>
        <p:spPr>
          <a:xfrm>
            <a:off x="5715000" y="4191000"/>
            <a:ext cx="2225028" cy="22176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57200" y="-53340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Career Communications</a:t>
            </a:r>
            <a:endParaRPr/>
          </a:p>
        </p:txBody>
      </p:sp>
      <p:sp>
        <p:nvSpPr>
          <p:cNvPr id="224" name="Google Shape;224;p14"/>
          <p:cNvSpPr txBox="1">
            <a:spLocks noGrp="1"/>
          </p:cNvSpPr>
          <p:nvPr>
            <p:ph type="body" idx="1"/>
          </p:nvPr>
        </p:nvSpPr>
        <p:spPr>
          <a:xfrm>
            <a:off x="457200" y="1371600"/>
            <a:ext cx="8229600" cy="4800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solidFill>
                  <a:schemeClr val="dk1"/>
                </a:solidFill>
              </a:rPr>
              <a:t>Prepare and submit information prior to the contest day in response to an age-appropriate job posting provided by the 4-H office</a:t>
            </a:r>
            <a:endParaRPr>
              <a:solidFill>
                <a:schemeClr val="dk1"/>
              </a:solidFill>
            </a:endParaRPr>
          </a:p>
          <a:p>
            <a:pPr marL="0" lvl="0" indent="0" algn="l" rtl="0">
              <a:spcBef>
                <a:spcPts val="400"/>
              </a:spcBef>
              <a:spcAft>
                <a:spcPts val="0"/>
              </a:spcAft>
              <a:buClr>
                <a:srgbClr val="7F7F7F"/>
              </a:buClr>
              <a:buSzPts val="2000"/>
              <a:buNone/>
            </a:pPr>
            <a:r>
              <a:rPr lang="en-US" sz="2000">
                <a:solidFill>
                  <a:schemeClr val="dk1"/>
                </a:solidFill>
              </a:rPr>
              <a:t>	(i.e. retail assistant, babysitting, dog sitting)</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Complete </a:t>
            </a:r>
            <a:r>
              <a:rPr lang="en-US">
                <a:solidFill>
                  <a:srgbClr val="339966"/>
                </a:solidFill>
              </a:rPr>
              <a:t>Application</a:t>
            </a:r>
            <a:endParaRPr/>
          </a:p>
          <a:p>
            <a:pPr marL="342900" lvl="0" indent="-342900" algn="l" rtl="0">
              <a:spcBef>
                <a:spcPts val="480"/>
              </a:spcBef>
              <a:spcAft>
                <a:spcPts val="0"/>
              </a:spcAft>
              <a:buClr>
                <a:srgbClr val="7F7F7F"/>
              </a:buClr>
              <a:buSzPts val="2400"/>
              <a:buChar char="•"/>
            </a:pPr>
            <a:r>
              <a:rPr lang="en-US">
                <a:solidFill>
                  <a:schemeClr val="dk1"/>
                </a:solidFill>
              </a:rPr>
              <a:t>Draft</a:t>
            </a:r>
            <a:r>
              <a:rPr lang="en-US"/>
              <a:t> </a:t>
            </a:r>
            <a:r>
              <a:rPr lang="en-US">
                <a:solidFill>
                  <a:srgbClr val="339966"/>
                </a:solidFill>
              </a:rPr>
              <a:t>Letters</a:t>
            </a:r>
            <a:r>
              <a:rPr lang="en-US"/>
              <a:t> </a:t>
            </a:r>
            <a:r>
              <a:rPr lang="en-US">
                <a:solidFill>
                  <a:schemeClr val="dk1"/>
                </a:solidFill>
              </a:rPr>
              <a:t>and</a:t>
            </a:r>
            <a:r>
              <a:rPr lang="en-US"/>
              <a:t> </a:t>
            </a:r>
            <a:r>
              <a:rPr lang="en-US">
                <a:solidFill>
                  <a:srgbClr val="339966"/>
                </a:solidFill>
              </a:rPr>
              <a:t>Resumes</a:t>
            </a:r>
            <a:r>
              <a:rPr lang="en-US"/>
              <a:t> </a:t>
            </a:r>
            <a:r>
              <a:rPr lang="en-US">
                <a:solidFill>
                  <a:schemeClr val="dk1"/>
                </a:solidFill>
              </a:rPr>
              <a:t>detailing current skills</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Day of the contest -</a:t>
            </a:r>
            <a:r>
              <a:rPr lang="en-US"/>
              <a:t> </a:t>
            </a:r>
            <a:r>
              <a:rPr lang="en-US">
                <a:solidFill>
                  <a:srgbClr val="339966"/>
                </a:solidFill>
              </a:rPr>
              <a:t>Interview</a:t>
            </a:r>
            <a:r>
              <a:rPr lang="en-US">
                <a:solidFill>
                  <a:schemeClr val="dk1"/>
                </a:solidFill>
              </a:rPr>
              <a:t> for the Job</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Wear proper attire</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Keep good posture</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Eye contact with interviewers</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Answer questions as completely as you can</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Prepare to ask questions of your own</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Thank the interviewer for the opportunity</a:t>
            </a:r>
            <a:endParaRPr>
              <a:solidFill>
                <a:schemeClr val="dk1"/>
              </a:solidFill>
            </a:endParaRPr>
          </a:p>
          <a:p>
            <a:pPr marL="742950" lvl="1" indent="-184150" algn="l" rtl="0">
              <a:spcBef>
                <a:spcPts val="320"/>
              </a:spcBef>
              <a:spcAft>
                <a:spcPts val="0"/>
              </a:spcAft>
              <a:buClr>
                <a:srgbClr val="7F7F7F"/>
              </a:buClr>
              <a:buSzPts val="1600"/>
              <a:buNone/>
            </a:pPr>
            <a:endParaRPr/>
          </a:p>
        </p:txBody>
      </p:sp>
      <p:pic>
        <p:nvPicPr>
          <p:cNvPr id="225" name="Google Shape;225;p14"/>
          <p:cNvPicPr preferRelativeResize="0"/>
          <p:nvPr/>
        </p:nvPicPr>
        <p:blipFill rotWithShape="1">
          <a:blip r:embed="rId3">
            <a:alphaModFix/>
          </a:blip>
          <a:srcRect l="21035" r="21218"/>
          <a:stretch/>
        </p:blipFill>
        <p:spPr>
          <a:xfrm>
            <a:off x="6126480" y="4343399"/>
            <a:ext cx="2194560" cy="2133601"/>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457200" y="-60960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Career Communications</a:t>
            </a:r>
            <a:endParaRPr/>
          </a:p>
        </p:txBody>
      </p:sp>
      <p:sp>
        <p:nvSpPr>
          <p:cNvPr id="231" name="Google Shape;231;p15"/>
          <p:cNvSpPr txBox="1">
            <a:spLocks noGrp="1"/>
          </p:cNvSpPr>
          <p:nvPr>
            <p:ph type="body" idx="1"/>
          </p:nvPr>
        </p:nvSpPr>
        <p:spPr>
          <a:xfrm>
            <a:off x="457200" y="1109675"/>
            <a:ext cx="8229600" cy="5595000"/>
          </a:xfrm>
          <a:prstGeom prst="rect">
            <a:avLst/>
          </a:prstGeom>
          <a:noFill/>
          <a:ln>
            <a:noFill/>
          </a:ln>
        </p:spPr>
        <p:txBody>
          <a:bodyPr spcFirstLastPara="1" wrap="square" lIns="91425" tIns="45700" rIns="91425" bIns="45700" anchor="t" anchorCtr="0">
            <a:normAutofit fontScale="92500" lnSpcReduction="10000"/>
          </a:bodyPr>
          <a:lstStyle/>
          <a:p>
            <a:pPr marL="342900" lvl="0" indent="-331470" algn="l" rtl="0">
              <a:lnSpc>
                <a:spcPct val="100000"/>
              </a:lnSpc>
              <a:spcBef>
                <a:spcPts val="0"/>
              </a:spcBef>
              <a:spcAft>
                <a:spcPts val="0"/>
              </a:spcAft>
              <a:buClr>
                <a:schemeClr val="dk1"/>
              </a:buClr>
              <a:buSzPct val="100000"/>
              <a:buChar char="•"/>
            </a:pPr>
            <a:r>
              <a:rPr lang="en-US" b="1">
                <a:solidFill>
                  <a:schemeClr val="dk1"/>
                </a:solidFill>
              </a:rPr>
              <a:t>Senior Members </a:t>
            </a:r>
            <a:r>
              <a:rPr lang="en-US">
                <a:solidFill>
                  <a:schemeClr val="dk1"/>
                </a:solidFill>
              </a:rPr>
              <a:t>Position Example:</a:t>
            </a:r>
            <a:endParaRPr>
              <a:solidFill>
                <a:schemeClr val="dk1"/>
              </a:solidFill>
            </a:endParaRPr>
          </a:p>
          <a:p>
            <a:pPr marL="742950" lvl="1" indent="-284003" algn="l" rtl="0">
              <a:lnSpc>
                <a:spcPct val="100000"/>
              </a:lnSpc>
              <a:spcBef>
                <a:spcPts val="320"/>
              </a:spcBef>
              <a:spcAft>
                <a:spcPts val="0"/>
              </a:spcAft>
              <a:buClr>
                <a:schemeClr val="dk2"/>
              </a:buClr>
              <a:buSzPct val="100000"/>
              <a:buChar char="o"/>
            </a:pPr>
            <a:r>
              <a:rPr lang="en-US" sz="1700" b="1">
                <a:solidFill>
                  <a:schemeClr val="dk2"/>
                </a:solidFill>
              </a:rPr>
              <a:t>VETERINARIAN ASSISTANT</a:t>
            </a:r>
            <a:r>
              <a:rPr lang="en-US" sz="1700">
                <a:solidFill>
                  <a:schemeClr val="dk2"/>
                </a:solidFill>
              </a:rPr>
              <a:t> </a:t>
            </a:r>
            <a:r>
              <a:rPr lang="en-US" sz="1700"/>
              <a:t>-  include providing food and water for animals; bathing and exercising animals; disinfecting feed bowls, cages, kennels, and examination rooms; checking in and discharging animals; and assisting the veterinarian with examinations.</a:t>
            </a:r>
            <a:endParaRPr sz="1700"/>
          </a:p>
          <a:p>
            <a:pPr marL="742950" lvl="1" indent="-284003" algn="l" rtl="0">
              <a:lnSpc>
                <a:spcPct val="100000"/>
              </a:lnSpc>
              <a:spcBef>
                <a:spcPts val="320"/>
              </a:spcBef>
              <a:spcAft>
                <a:spcPts val="0"/>
              </a:spcAft>
              <a:buClr>
                <a:schemeClr val="dk2"/>
              </a:buClr>
              <a:buSzPct val="100000"/>
              <a:buChar char="o"/>
            </a:pPr>
            <a:r>
              <a:rPr lang="en-US" sz="1700" b="1">
                <a:solidFill>
                  <a:schemeClr val="dk2"/>
                </a:solidFill>
              </a:rPr>
              <a:t>YOUTH SPORTS ASSISTANT </a:t>
            </a:r>
            <a:r>
              <a:rPr lang="en-US" sz="1700"/>
              <a:t>- Duties will include setting up class equipment, helping with registration and class check-in, and assisting the coaches with class activities. </a:t>
            </a:r>
            <a:endParaRPr sz="1700" b="1"/>
          </a:p>
          <a:p>
            <a:pPr marL="342900" lvl="0" indent="-369570" algn="l" rtl="0">
              <a:lnSpc>
                <a:spcPct val="100000"/>
              </a:lnSpc>
              <a:spcBef>
                <a:spcPts val="480"/>
              </a:spcBef>
              <a:spcAft>
                <a:spcPts val="0"/>
              </a:spcAft>
              <a:buClr>
                <a:schemeClr val="dk1"/>
              </a:buClr>
              <a:buSzPct val="100000"/>
              <a:buChar char="•"/>
            </a:pPr>
            <a:r>
              <a:rPr lang="en-US" b="1">
                <a:solidFill>
                  <a:schemeClr val="dk1"/>
                </a:solidFill>
              </a:rPr>
              <a:t>Intermediate Members </a:t>
            </a:r>
            <a:r>
              <a:rPr lang="en-US">
                <a:solidFill>
                  <a:schemeClr val="dk1"/>
                </a:solidFill>
              </a:rPr>
              <a:t>Position Example:</a:t>
            </a:r>
            <a:endParaRPr>
              <a:solidFill>
                <a:schemeClr val="dk1"/>
              </a:solidFill>
            </a:endParaRPr>
          </a:p>
          <a:p>
            <a:pPr marL="742950" lvl="1" indent="-271303" algn="l" rtl="0">
              <a:lnSpc>
                <a:spcPct val="100000"/>
              </a:lnSpc>
              <a:spcBef>
                <a:spcPts val="320"/>
              </a:spcBef>
              <a:spcAft>
                <a:spcPts val="0"/>
              </a:spcAft>
              <a:buClr>
                <a:schemeClr val="dk2"/>
              </a:buClr>
              <a:buSzPct val="100000"/>
              <a:buChar char="o"/>
            </a:pPr>
            <a:r>
              <a:rPr lang="en-US" sz="1700" b="1">
                <a:solidFill>
                  <a:schemeClr val="dk2"/>
                </a:solidFill>
              </a:rPr>
              <a:t>SMOOTHIE MAKER</a:t>
            </a:r>
            <a:r>
              <a:rPr lang="en-US" sz="1700">
                <a:solidFill>
                  <a:schemeClr val="dk2"/>
                </a:solidFill>
              </a:rPr>
              <a:t> </a:t>
            </a:r>
            <a:r>
              <a:rPr lang="en-US" sz="1700"/>
              <a:t>- will prepare smoothies following established recipes or to the customer’s order. They will keep a clean and organized workplace. </a:t>
            </a:r>
            <a:endParaRPr sz="1700"/>
          </a:p>
          <a:p>
            <a:pPr marL="742950" lvl="1" indent="-271303" algn="l" rtl="0">
              <a:lnSpc>
                <a:spcPct val="100000"/>
              </a:lnSpc>
              <a:spcBef>
                <a:spcPts val="320"/>
              </a:spcBef>
              <a:spcAft>
                <a:spcPts val="0"/>
              </a:spcAft>
              <a:buSzPct val="100000"/>
              <a:buChar char="o"/>
            </a:pPr>
            <a:r>
              <a:rPr lang="en-US" sz="1700" b="1">
                <a:solidFill>
                  <a:schemeClr val="dk2"/>
                </a:solidFill>
              </a:rPr>
              <a:t>PRESCHOOL TEACHER HELPER</a:t>
            </a:r>
            <a:r>
              <a:rPr lang="en-US" sz="1700">
                <a:solidFill>
                  <a:schemeClr val="dk2"/>
                </a:solidFill>
              </a:rPr>
              <a:t> </a:t>
            </a:r>
            <a:r>
              <a:rPr lang="en-US" sz="1700"/>
              <a:t>- duties include help with preparing craft supplies and assisting preschoolers with making the crafts; organizing and cleaning the classrooms; teaching and playing games with preschool students; and assisting teachers with the daily classroom activities.</a:t>
            </a:r>
            <a:endParaRPr sz="1700"/>
          </a:p>
          <a:p>
            <a:pPr marL="342900" lvl="0" indent="-331470" algn="l" rtl="0">
              <a:lnSpc>
                <a:spcPct val="100000"/>
              </a:lnSpc>
              <a:spcBef>
                <a:spcPts val="480"/>
              </a:spcBef>
              <a:spcAft>
                <a:spcPts val="0"/>
              </a:spcAft>
              <a:buClr>
                <a:schemeClr val="dk1"/>
              </a:buClr>
              <a:buSzPct val="100000"/>
              <a:buChar char="•"/>
            </a:pPr>
            <a:r>
              <a:rPr lang="en-US" b="1">
                <a:solidFill>
                  <a:schemeClr val="dk1"/>
                </a:solidFill>
              </a:rPr>
              <a:t>Junior Members </a:t>
            </a:r>
            <a:r>
              <a:rPr lang="en-US">
                <a:solidFill>
                  <a:schemeClr val="dk1"/>
                </a:solidFill>
              </a:rPr>
              <a:t>Position Example:</a:t>
            </a:r>
            <a:endParaRPr>
              <a:solidFill>
                <a:schemeClr val="dk1"/>
              </a:solidFill>
            </a:endParaRPr>
          </a:p>
          <a:p>
            <a:pPr marL="742950" lvl="1" indent="-278130" algn="l" rtl="0">
              <a:lnSpc>
                <a:spcPct val="100000"/>
              </a:lnSpc>
              <a:spcBef>
                <a:spcPts val="320"/>
              </a:spcBef>
              <a:spcAft>
                <a:spcPts val="0"/>
              </a:spcAft>
              <a:buClr>
                <a:schemeClr val="dk2"/>
              </a:buClr>
              <a:buSzPct val="94117"/>
              <a:buChar char="o"/>
            </a:pPr>
            <a:r>
              <a:rPr lang="en-US" b="1">
                <a:solidFill>
                  <a:schemeClr val="dk2"/>
                </a:solidFill>
              </a:rPr>
              <a:t>LEAF REMOVER</a:t>
            </a:r>
            <a:r>
              <a:rPr lang="en-US">
                <a:solidFill>
                  <a:schemeClr val="dk2"/>
                </a:solidFill>
              </a:rPr>
              <a:t>  </a:t>
            </a:r>
            <a:r>
              <a:rPr lang="en-US"/>
              <a:t>- </a:t>
            </a:r>
            <a:r>
              <a:rPr lang="en-US" sz="1700"/>
              <a:t>assist in collecting leaves and sorting by types. Information and training will be provided for sorting and drying. Some horticulture knowledge or willingness to learn about trees and their leaves is a plus</a:t>
            </a:r>
            <a:endParaRPr sz="1700"/>
          </a:p>
          <a:p>
            <a:pPr marL="742950" lvl="1" indent="-271303" algn="l" rtl="0">
              <a:lnSpc>
                <a:spcPct val="100000"/>
              </a:lnSpc>
              <a:spcBef>
                <a:spcPts val="320"/>
              </a:spcBef>
              <a:spcAft>
                <a:spcPts val="0"/>
              </a:spcAft>
              <a:buSzPct val="100000"/>
              <a:buChar char="o"/>
            </a:pPr>
            <a:r>
              <a:rPr lang="en-US" sz="1700" b="1">
                <a:solidFill>
                  <a:schemeClr val="dk2"/>
                </a:solidFill>
              </a:rPr>
              <a:t>PET FEEDER</a:t>
            </a:r>
            <a:r>
              <a:rPr lang="en-US" sz="1700">
                <a:solidFill>
                  <a:schemeClr val="dk2"/>
                </a:solidFill>
              </a:rPr>
              <a:t> </a:t>
            </a:r>
            <a:r>
              <a:rPr lang="en-US" sz="1700"/>
              <a:t>- assist in preparing the food, feeding the correct amount of food, keeping inventory of feeds, observing general animal health, and reporting any problems to the manager.</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Video</a:t>
            </a:r>
            <a:endParaRPr/>
          </a:p>
        </p:txBody>
      </p:sp>
      <p:sp>
        <p:nvSpPr>
          <p:cNvPr id="237" name="Google Shape;237;p16"/>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F7F7F"/>
              </a:buClr>
              <a:buSzPts val="2400"/>
              <a:buChar char="•"/>
            </a:pPr>
            <a:r>
              <a:rPr lang="en-US">
                <a:solidFill>
                  <a:schemeClr val="dk1"/>
                </a:solidFill>
              </a:rPr>
              <a:t>Create a </a:t>
            </a:r>
            <a:r>
              <a:rPr lang="en-US">
                <a:solidFill>
                  <a:srgbClr val="339966"/>
                </a:solidFill>
              </a:rPr>
              <a:t>message using a video</a:t>
            </a:r>
            <a:r>
              <a:rPr lang="en-US">
                <a:solidFill>
                  <a:schemeClr val="dk1"/>
                </a:solidFill>
              </a:rPr>
              <a:t> you (or a team) made</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Video may be:</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Demonstration</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Concept or thought</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Idea to promote</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Final product should be 30 seconds to 5 minutes in length.</a:t>
            </a:r>
            <a:endParaRPr>
              <a:solidFill>
                <a:schemeClr val="dk1"/>
              </a:solidFill>
            </a:endParaRPr>
          </a:p>
          <a:p>
            <a:pPr marL="342900" lvl="0" indent="-342900" algn="l" rtl="0">
              <a:spcBef>
                <a:spcPts val="480"/>
              </a:spcBef>
              <a:spcAft>
                <a:spcPts val="0"/>
              </a:spcAft>
              <a:buClr>
                <a:srgbClr val="339966"/>
              </a:buClr>
              <a:buSzPts val="2400"/>
              <a:buChar char="•"/>
            </a:pPr>
            <a:r>
              <a:rPr lang="en-US">
                <a:solidFill>
                  <a:srgbClr val="339966"/>
                </a:solidFill>
              </a:rPr>
              <a:t>Share</a:t>
            </a:r>
            <a:r>
              <a:rPr lang="en-US"/>
              <a:t> </a:t>
            </a:r>
            <a:r>
              <a:rPr lang="en-US">
                <a:solidFill>
                  <a:schemeClr val="dk1"/>
                </a:solidFill>
              </a:rPr>
              <a:t>the information digitally the day of contest</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Member (or Team) </a:t>
            </a:r>
            <a:r>
              <a:rPr lang="en-US">
                <a:solidFill>
                  <a:srgbClr val="339966"/>
                </a:solidFill>
              </a:rPr>
              <a:t>interview</a:t>
            </a:r>
            <a:r>
              <a:rPr lang="en-US"/>
              <a:t> </a:t>
            </a:r>
            <a:r>
              <a:rPr lang="en-US">
                <a:solidFill>
                  <a:schemeClr val="dk1"/>
                </a:solidFill>
              </a:rPr>
              <a:t>to discuss the video’s points, intended audience and effectiveness.</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Utilize the </a:t>
            </a:r>
            <a:r>
              <a:rPr lang="en-US">
                <a:solidFill>
                  <a:srgbClr val="339966"/>
                </a:solidFill>
              </a:rPr>
              <a:t>4-H Movie Magic </a:t>
            </a:r>
            <a:r>
              <a:rPr lang="en-US">
                <a:solidFill>
                  <a:schemeClr val="dk1"/>
                </a:solidFill>
              </a:rPr>
              <a:t>project book for tips </a:t>
            </a:r>
            <a:r>
              <a:rPr lang="en-US" sz="1800">
                <a:solidFill>
                  <a:schemeClr val="dk1"/>
                </a:solidFill>
              </a:rPr>
              <a:t>(published by MSU Extension in April 2011)</a:t>
            </a:r>
            <a:endParaRPr>
              <a:solidFill>
                <a:schemeClr val="dk1"/>
              </a:solidFill>
            </a:endParaRPr>
          </a:p>
          <a:p>
            <a:pPr marL="0" lvl="0" indent="0" algn="ctr" rtl="0">
              <a:spcBef>
                <a:spcPts val="360"/>
              </a:spcBef>
              <a:spcAft>
                <a:spcPts val="0"/>
              </a:spcAft>
              <a:buClr>
                <a:srgbClr val="7F7F7F"/>
              </a:buClr>
              <a:buSzPts val="1800"/>
              <a:buNone/>
            </a:pPr>
            <a:r>
              <a:rPr lang="en-US" sz="1800" u="sng">
                <a:solidFill>
                  <a:schemeClr val="hlink"/>
                </a:solidFill>
                <a:hlinkClick r:id="rId3"/>
              </a:rPr>
              <a:t>https://4-h.org/parents/curriculum/filmmaking/</a:t>
            </a:r>
            <a:r>
              <a:rPr lang="en-US" sz="1800"/>
              <a:t> </a:t>
            </a:r>
            <a:endParaRPr/>
          </a:p>
        </p:txBody>
      </p:sp>
      <p:pic>
        <p:nvPicPr>
          <p:cNvPr id="238" name="Google Shape;238;p16"/>
          <p:cNvPicPr preferRelativeResize="0"/>
          <p:nvPr/>
        </p:nvPicPr>
        <p:blipFill rotWithShape="1">
          <a:blip r:embed="rId4">
            <a:alphaModFix/>
          </a:blip>
          <a:srcRect/>
          <a:stretch/>
        </p:blipFill>
        <p:spPr>
          <a:xfrm>
            <a:off x="5715000" y="2133600"/>
            <a:ext cx="2286000" cy="12743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Video</a:t>
            </a:r>
            <a:endParaRPr/>
          </a:p>
        </p:txBody>
      </p:sp>
      <p:sp>
        <p:nvSpPr>
          <p:cNvPr id="244" name="Google Shape;244;p17"/>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F7F7F"/>
              </a:buClr>
              <a:buSzPts val="2400"/>
              <a:buChar char="•"/>
            </a:pPr>
            <a:r>
              <a:rPr lang="en-US">
                <a:solidFill>
                  <a:schemeClr val="dk1"/>
                </a:solidFill>
              </a:rPr>
              <a:t>All </a:t>
            </a:r>
            <a:r>
              <a:rPr lang="en-US">
                <a:solidFill>
                  <a:srgbClr val="339966"/>
                </a:solidFill>
              </a:rPr>
              <a:t>videography and editing </a:t>
            </a:r>
            <a:r>
              <a:rPr lang="en-US">
                <a:solidFill>
                  <a:schemeClr val="dk1"/>
                </a:solidFill>
              </a:rPr>
              <a:t>must be done by the contestant(s) and content must be 4-H appropriate.</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Follow all </a:t>
            </a:r>
            <a:r>
              <a:rPr lang="en-US">
                <a:solidFill>
                  <a:srgbClr val="339966"/>
                </a:solidFill>
              </a:rPr>
              <a:t>copyright laws </a:t>
            </a:r>
            <a:r>
              <a:rPr lang="en-US">
                <a:solidFill>
                  <a:schemeClr val="dk1"/>
                </a:solidFill>
              </a:rPr>
              <a:t>regarding music and images. Have </a:t>
            </a:r>
            <a:r>
              <a:rPr lang="en-US">
                <a:solidFill>
                  <a:srgbClr val="339966"/>
                </a:solidFill>
              </a:rPr>
              <a:t>credits</a:t>
            </a:r>
            <a:r>
              <a:rPr lang="en-US"/>
              <a:t> </a:t>
            </a:r>
            <a:r>
              <a:rPr lang="en-US">
                <a:solidFill>
                  <a:schemeClr val="dk1"/>
                </a:solidFill>
              </a:rPr>
              <a:t>depicting participants and their roles.</a:t>
            </a:r>
            <a:endParaRPr>
              <a:solidFill>
                <a:schemeClr val="dk1"/>
              </a:solidFill>
            </a:endParaRPr>
          </a:p>
          <a:p>
            <a:pPr marL="342900" lvl="0" indent="-342900" algn="l" rtl="0">
              <a:spcBef>
                <a:spcPts val="480"/>
              </a:spcBef>
              <a:spcAft>
                <a:spcPts val="0"/>
              </a:spcAft>
              <a:buClr>
                <a:srgbClr val="7F7F7F"/>
              </a:buClr>
              <a:buSzPts val="2400"/>
              <a:buChar char="•"/>
            </a:pPr>
            <a:r>
              <a:rPr lang="en-US">
                <a:solidFill>
                  <a:schemeClr val="dk1"/>
                </a:solidFill>
              </a:rPr>
              <a:t>Contestant can choose music, video production methods, and </a:t>
            </a:r>
            <a:r>
              <a:rPr lang="en-US">
                <a:solidFill>
                  <a:srgbClr val="339966"/>
                </a:solidFill>
              </a:rPr>
              <a:t>final format</a:t>
            </a:r>
            <a:r>
              <a:rPr lang="en-US"/>
              <a:t>:</a:t>
            </a:r>
            <a:endParaRPr/>
          </a:p>
          <a:p>
            <a:pPr marL="742950" lvl="1" indent="-285750" algn="l" rtl="0">
              <a:spcBef>
                <a:spcPts val="320"/>
              </a:spcBef>
              <a:spcAft>
                <a:spcPts val="0"/>
              </a:spcAft>
              <a:buClr>
                <a:schemeClr val="dk1"/>
              </a:buClr>
              <a:buSzPts val="1600"/>
              <a:buChar char="o"/>
            </a:pPr>
            <a:r>
              <a:rPr lang="en-US">
                <a:solidFill>
                  <a:schemeClr val="dk1"/>
                </a:solidFill>
              </a:rPr>
              <a:t>Footage</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Still photography</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Computer animation</a:t>
            </a:r>
            <a:endParaRPr>
              <a:solidFill>
                <a:schemeClr val="dk1"/>
              </a:solidFill>
            </a:endParaRPr>
          </a:p>
          <a:p>
            <a:pPr marL="742950" lvl="1" indent="-285750" algn="l" rtl="0">
              <a:spcBef>
                <a:spcPts val="320"/>
              </a:spcBef>
              <a:spcAft>
                <a:spcPts val="0"/>
              </a:spcAft>
              <a:buClr>
                <a:schemeClr val="dk1"/>
              </a:buClr>
              <a:buSzPts val="1600"/>
              <a:buChar char="o"/>
            </a:pPr>
            <a:r>
              <a:rPr lang="en-US">
                <a:solidFill>
                  <a:schemeClr val="dk1"/>
                </a:solidFill>
              </a:rPr>
              <a:t>Stop motion</a:t>
            </a:r>
            <a:endParaRPr>
              <a:solidFill>
                <a:schemeClr val="dk1"/>
              </a:solidFill>
            </a:endParaRPr>
          </a:p>
          <a:p>
            <a:pPr marL="342900" lvl="0" indent="-342900" algn="l" rtl="0">
              <a:spcBef>
                <a:spcPts val="480"/>
              </a:spcBef>
              <a:spcAft>
                <a:spcPts val="0"/>
              </a:spcAft>
              <a:buClr>
                <a:schemeClr val="dk1"/>
              </a:buClr>
              <a:buSzPts val="2400"/>
              <a:buChar char="•"/>
            </a:pPr>
            <a:r>
              <a:rPr lang="en-US">
                <a:solidFill>
                  <a:schemeClr val="dk1"/>
                </a:solidFill>
              </a:rPr>
              <a:t>Consult with parents and/or adult leaders regarding safety when making the video or posting the final product online.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Background</a:t>
            </a:r>
            <a:endParaRPr/>
          </a:p>
        </p:txBody>
      </p:sp>
      <p:sp>
        <p:nvSpPr>
          <p:cNvPr id="97" name="Google Shape;97;p2"/>
          <p:cNvSpPr txBox="1">
            <a:spLocks noGrp="1"/>
          </p:cNvSpPr>
          <p:nvPr>
            <p:ph type="body" idx="1"/>
          </p:nvPr>
        </p:nvSpPr>
        <p:spPr>
          <a:xfrm>
            <a:off x="457200" y="1785950"/>
            <a:ext cx="8229600" cy="4526100"/>
          </a:xfrm>
          <a:prstGeom prst="rect">
            <a:avLst/>
          </a:prstGeom>
          <a:noFill/>
          <a:ln>
            <a:noFill/>
          </a:ln>
        </p:spPr>
        <p:txBody>
          <a:bodyPr spcFirstLastPara="1" wrap="square" lIns="91425" tIns="45700" rIns="91425" bIns="45700" anchor="t" anchorCtr="0">
            <a:normAutofit/>
          </a:bodyPr>
          <a:lstStyle/>
          <a:p>
            <a:pPr marL="342900" lvl="0" indent="-355600" algn="l" rtl="0">
              <a:spcBef>
                <a:spcPts val="0"/>
              </a:spcBef>
              <a:spcAft>
                <a:spcPts val="0"/>
              </a:spcAft>
              <a:buClr>
                <a:schemeClr val="dk1"/>
              </a:buClr>
              <a:buSzPts val="2600"/>
              <a:buChar char="•"/>
            </a:pPr>
            <a:r>
              <a:rPr lang="en-US" sz="2600">
                <a:solidFill>
                  <a:schemeClr val="dk1"/>
                </a:solidFill>
              </a:rPr>
              <a:t>Why do we do demonstrations, and why are they a very important part of the 4‐H Program? </a:t>
            </a:r>
            <a:endParaRPr sz="26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Develop life skills</a:t>
            </a:r>
            <a:endParaRPr sz="18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Leadership development</a:t>
            </a:r>
            <a:endParaRPr sz="18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Self esteem / self confidence</a:t>
            </a:r>
            <a:endParaRPr sz="1800">
              <a:solidFill>
                <a:schemeClr val="dk1"/>
              </a:solidFill>
            </a:endParaRPr>
          </a:p>
          <a:p>
            <a:pPr marL="742950" lvl="1" indent="-184150" algn="l" rtl="0">
              <a:spcBef>
                <a:spcPts val="320"/>
              </a:spcBef>
              <a:spcAft>
                <a:spcPts val="0"/>
              </a:spcAft>
              <a:buClr>
                <a:srgbClr val="7F7F7F"/>
              </a:buClr>
              <a:buSzPts val="1600"/>
              <a:buNone/>
            </a:pPr>
            <a:endParaRPr sz="1800">
              <a:solidFill>
                <a:schemeClr val="dk1"/>
              </a:solidFill>
            </a:endParaRPr>
          </a:p>
          <a:p>
            <a:pPr marL="342900" lvl="0" indent="-355600" algn="l" rtl="0">
              <a:spcBef>
                <a:spcPts val="480"/>
              </a:spcBef>
              <a:spcAft>
                <a:spcPts val="0"/>
              </a:spcAft>
              <a:buClr>
                <a:schemeClr val="dk1"/>
              </a:buClr>
              <a:buSzPts val="2600"/>
              <a:buChar char="•"/>
            </a:pPr>
            <a:r>
              <a:rPr lang="en-US" sz="2600">
                <a:solidFill>
                  <a:schemeClr val="dk1"/>
                </a:solidFill>
              </a:rPr>
              <a:t>A 4-H Presentation helps you learn to:</a:t>
            </a:r>
            <a:endParaRPr sz="26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Research a subject</a:t>
            </a:r>
            <a:endParaRPr sz="18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Organize ideas in a logical order</a:t>
            </a:r>
            <a:endParaRPr sz="18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Share with others</a:t>
            </a:r>
            <a:endParaRPr sz="1800">
              <a:solidFill>
                <a:schemeClr val="dk1"/>
              </a:solidFill>
            </a:endParaRPr>
          </a:p>
          <a:p>
            <a:pPr marL="742950" lvl="1" indent="-298450" algn="l" rtl="0">
              <a:spcBef>
                <a:spcPts val="320"/>
              </a:spcBef>
              <a:spcAft>
                <a:spcPts val="0"/>
              </a:spcAft>
              <a:buClr>
                <a:schemeClr val="dk1"/>
              </a:buClr>
              <a:buSzPts val="1800"/>
              <a:buChar char="o"/>
            </a:pPr>
            <a:r>
              <a:rPr lang="en-US" sz="1800">
                <a:solidFill>
                  <a:schemeClr val="dk1"/>
                </a:solidFill>
              </a:rPr>
              <a:t>Practice presenting to an audience</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1184d19367_0_6"/>
          <p:cNvSpPr txBox="1">
            <a:spLocks noGrp="1"/>
          </p:cNvSpPr>
          <p:nvPr>
            <p:ph type="title"/>
          </p:nvPr>
        </p:nvSpPr>
        <p:spPr>
          <a:xfrm>
            <a:off x="457200" y="534"/>
            <a:ext cx="82296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Why Participate?</a:t>
            </a:r>
            <a:endParaRPr dirty="0"/>
          </a:p>
        </p:txBody>
      </p:sp>
      <p:sp>
        <p:nvSpPr>
          <p:cNvPr id="272" name="Google Shape;272;g21184d19367_0_6"/>
          <p:cNvSpPr txBox="1">
            <a:spLocks noGrp="1"/>
          </p:cNvSpPr>
          <p:nvPr>
            <p:ph type="body" idx="1"/>
          </p:nvPr>
        </p:nvSpPr>
        <p:spPr>
          <a:xfrm>
            <a:off x="457200" y="1244950"/>
            <a:ext cx="8229600" cy="45261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360"/>
              </a:spcBef>
              <a:spcAft>
                <a:spcPts val="0"/>
              </a:spcAft>
              <a:buClr>
                <a:schemeClr val="dk1"/>
              </a:buClr>
              <a:buSzPts val="1800"/>
              <a:buFont typeface="Century Gothic"/>
              <a:buChar char="•"/>
            </a:pPr>
            <a:r>
              <a:rPr lang="en-US" sz="1800">
                <a:solidFill>
                  <a:schemeClr val="dk1"/>
                </a:solidFill>
              </a:rPr>
              <a:t>The experience 4-H youth members receive from this event is tremendous. </a:t>
            </a:r>
            <a:endParaRPr sz="1800">
              <a:solidFill>
                <a:schemeClr val="dk1"/>
              </a:solidFill>
            </a:endParaRPr>
          </a:p>
          <a:p>
            <a:pPr marL="914400" lvl="1" indent="-342900" algn="l" rtl="0">
              <a:lnSpc>
                <a:spcPct val="115000"/>
              </a:lnSpc>
              <a:spcBef>
                <a:spcPts val="0"/>
              </a:spcBef>
              <a:spcAft>
                <a:spcPts val="0"/>
              </a:spcAft>
              <a:buClr>
                <a:schemeClr val="dk1"/>
              </a:buClr>
              <a:buSzPts val="1800"/>
              <a:buFont typeface="Century Gothic"/>
              <a:buChar char="o"/>
            </a:pPr>
            <a:r>
              <a:rPr lang="en-US" sz="1800">
                <a:solidFill>
                  <a:schemeClr val="dk1"/>
                </a:solidFill>
              </a:rPr>
              <a:t>Become more confident</a:t>
            </a:r>
            <a:endParaRPr sz="1800">
              <a:solidFill>
                <a:schemeClr val="dk1"/>
              </a:solidFill>
            </a:endParaRPr>
          </a:p>
          <a:p>
            <a:pPr marL="914400" lvl="1" indent="-342900" algn="l" rtl="0">
              <a:lnSpc>
                <a:spcPct val="115000"/>
              </a:lnSpc>
              <a:spcBef>
                <a:spcPts val="0"/>
              </a:spcBef>
              <a:spcAft>
                <a:spcPts val="0"/>
              </a:spcAft>
              <a:buClr>
                <a:schemeClr val="dk1"/>
              </a:buClr>
              <a:buSzPts val="1800"/>
              <a:buFont typeface="Century Gothic"/>
              <a:buChar char="o"/>
            </a:pPr>
            <a:r>
              <a:rPr lang="en-US" sz="1800">
                <a:solidFill>
                  <a:schemeClr val="dk1"/>
                </a:solidFill>
              </a:rPr>
              <a:t>Practice communication skills</a:t>
            </a:r>
            <a:endParaRPr sz="1800">
              <a:solidFill>
                <a:schemeClr val="dk1"/>
              </a:solidFill>
            </a:endParaRPr>
          </a:p>
          <a:p>
            <a:pPr marL="914400" lvl="1" indent="-342900" algn="l" rtl="0">
              <a:lnSpc>
                <a:spcPct val="115000"/>
              </a:lnSpc>
              <a:spcBef>
                <a:spcPts val="0"/>
              </a:spcBef>
              <a:spcAft>
                <a:spcPts val="0"/>
              </a:spcAft>
              <a:buClr>
                <a:schemeClr val="dk1"/>
              </a:buClr>
              <a:buSzPts val="1800"/>
              <a:buChar char="o"/>
            </a:pPr>
            <a:r>
              <a:rPr lang="en-US" sz="1800">
                <a:solidFill>
                  <a:schemeClr val="dk1"/>
                </a:solidFill>
              </a:rPr>
              <a:t>Discover where they can improve</a:t>
            </a:r>
            <a:endParaRPr sz="1800">
              <a:solidFill>
                <a:schemeClr val="dk1"/>
              </a:solidFill>
            </a:endParaRPr>
          </a:p>
          <a:p>
            <a:pPr marL="914400" lvl="1" indent="-342900" algn="l" rtl="0">
              <a:lnSpc>
                <a:spcPct val="115000"/>
              </a:lnSpc>
              <a:spcBef>
                <a:spcPts val="0"/>
              </a:spcBef>
              <a:spcAft>
                <a:spcPts val="0"/>
              </a:spcAft>
              <a:buClr>
                <a:schemeClr val="dk1"/>
              </a:buClr>
              <a:buSzPts val="1800"/>
              <a:buFont typeface="Century Gothic"/>
              <a:buChar char="o"/>
            </a:pPr>
            <a:r>
              <a:rPr lang="en-US" sz="1800">
                <a:solidFill>
                  <a:schemeClr val="dk1"/>
                </a:solidFill>
              </a:rPr>
              <a:t>Gain experience presenting to a small panel of adult judges</a:t>
            </a:r>
            <a:endParaRPr sz="1800">
              <a:solidFill>
                <a:schemeClr val="dk1"/>
              </a:solidFill>
            </a:endParaRPr>
          </a:p>
          <a:p>
            <a:pPr marL="914400" lvl="1" indent="-342900" algn="l" rtl="0">
              <a:lnSpc>
                <a:spcPct val="115000"/>
              </a:lnSpc>
              <a:spcBef>
                <a:spcPts val="0"/>
              </a:spcBef>
              <a:spcAft>
                <a:spcPts val="0"/>
              </a:spcAft>
              <a:buClr>
                <a:schemeClr val="dk1"/>
              </a:buClr>
              <a:buSzPts val="1800"/>
              <a:buFont typeface="Century Gothic"/>
              <a:buChar char="o"/>
            </a:pPr>
            <a:r>
              <a:rPr lang="en-US" sz="1800">
                <a:solidFill>
                  <a:schemeClr val="dk1"/>
                </a:solidFill>
              </a:rPr>
              <a:t>Meet other 4-H members</a:t>
            </a:r>
            <a:endParaRPr sz="1800">
              <a:solidFill>
                <a:schemeClr val="dk1"/>
              </a:solidFill>
            </a:endParaRPr>
          </a:p>
          <a:p>
            <a:pPr marL="914400" lvl="1" indent="-342900" algn="l" rtl="0">
              <a:lnSpc>
                <a:spcPct val="115000"/>
              </a:lnSpc>
              <a:spcBef>
                <a:spcPts val="0"/>
              </a:spcBef>
              <a:spcAft>
                <a:spcPts val="0"/>
              </a:spcAft>
              <a:buClr>
                <a:schemeClr val="dk1"/>
              </a:buClr>
              <a:buSzPts val="1800"/>
              <a:buFont typeface="Century Gothic"/>
              <a:buChar char="o"/>
            </a:pPr>
            <a:r>
              <a:rPr lang="en-US" sz="1800">
                <a:solidFill>
                  <a:schemeClr val="dk1"/>
                </a:solidFill>
              </a:rPr>
              <a:t>Have FUN!</a:t>
            </a:r>
            <a:endParaRPr sz="1800">
              <a:solidFill>
                <a:schemeClr val="dk1"/>
              </a:solidFill>
            </a:endParaRPr>
          </a:p>
        </p:txBody>
      </p:sp>
      <p:pic>
        <p:nvPicPr>
          <p:cNvPr id="273" name="Google Shape;273;g21184d19367_0_6"/>
          <p:cNvPicPr preferRelativeResize="0"/>
          <p:nvPr/>
        </p:nvPicPr>
        <p:blipFill>
          <a:blip r:embed="rId3">
            <a:alphaModFix/>
          </a:blip>
          <a:stretch>
            <a:fillRect/>
          </a:stretch>
        </p:blipFill>
        <p:spPr>
          <a:xfrm>
            <a:off x="4637984" y="3238133"/>
            <a:ext cx="3334982" cy="3334982"/>
          </a:xfrm>
          <a:prstGeom prst="rect">
            <a:avLst/>
          </a:prstGeom>
          <a:noFill/>
          <a:ln>
            <a:noFill/>
          </a:ln>
        </p:spPr>
      </p:pic>
      <p:pic>
        <p:nvPicPr>
          <p:cNvPr id="274" name="Google Shape;274;g21184d19367_0_6"/>
          <p:cNvPicPr preferRelativeResize="0"/>
          <p:nvPr/>
        </p:nvPicPr>
        <p:blipFill rotWithShape="1">
          <a:blip r:embed="rId4">
            <a:alphaModFix/>
          </a:blip>
          <a:srcRect/>
          <a:stretch/>
        </p:blipFill>
        <p:spPr>
          <a:xfrm>
            <a:off x="1679700" y="4082075"/>
            <a:ext cx="2148950" cy="224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457200" y="-462675"/>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Winners Circle</a:t>
            </a:r>
            <a:endParaRPr/>
          </a:p>
        </p:txBody>
      </p:sp>
      <p:sp>
        <p:nvSpPr>
          <p:cNvPr id="280" name="Google Shape;280;p21"/>
          <p:cNvSpPr txBox="1">
            <a:spLocks noGrp="1"/>
          </p:cNvSpPr>
          <p:nvPr>
            <p:ph type="body" idx="1"/>
          </p:nvPr>
        </p:nvSpPr>
        <p:spPr>
          <a:xfrm>
            <a:off x="457200" y="1206000"/>
            <a:ext cx="8229600" cy="17247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rgbClr val="7F7F7F"/>
              </a:buClr>
              <a:buSzPts val="2400"/>
              <a:buNone/>
            </a:pPr>
            <a:r>
              <a:rPr lang="en-US" sz="2300" b="1" dirty="0">
                <a:solidFill>
                  <a:schemeClr val="dk1"/>
                </a:solidFill>
              </a:rPr>
              <a:t>County Contest Awards Night – Date TBD</a:t>
            </a:r>
            <a:endParaRPr sz="2300" b="1" dirty="0">
              <a:solidFill>
                <a:schemeClr val="dk1"/>
              </a:solidFill>
            </a:endParaRPr>
          </a:p>
          <a:p>
            <a:pPr marL="0" lvl="0" indent="0" algn="ctr" rtl="0">
              <a:lnSpc>
                <a:spcPct val="115000"/>
              </a:lnSpc>
              <a:spcBef>
                <a:spcPts val="0"/>
              </a:spcBef>
              <a:spcAft>
                <a:spcPts val="0"/>
              </a:spcAft>
              <a:buClr>
                <a:srgbClr val="7F7F7F"/>
              </a:buClr>
              <a:buSzPts val="2400"/>
              <a:buNone/>
            </a:pPr>
            <a:r>
              <a:rPr lang="en-US" sz="1718" dirty="0">
                <a:solidFill>
                  <a:schemeClr val="dk1"/>
                </a:solidFill>
              </a:rPr>
              <a:t>ALL youth participants are invited to be recognized for their participation and efforts. Winners in each contest and age division will receive certificates and prizes. All contestants receive a goody bag on the day of the contest as a thank you for participating!</a:t>
            </a:r>
            <a:endParaRPr sz="2300" dirty="0">
              <a:solidFill>
                <a:schemeClr val="dk1"/>
              </a:solidFill>
            </a:endParaRPr>
          </a:p>
        </p:txBody>
      </p:sp>
      <p:pic>
        <p:nvPicPr>
          <p:cNvPr id="281" name="Google Shape;281;p21"/>
          <p:cNvPicPr preferRelativeResize="0"/>
          <p:nvPr/>
        </p:nvPicPr>
        <p:blipFill>
          <a:blip r:embed="rId3">
            <a:alphaModFix/>
          </a:blip>
          <a:stretch>
            <a:fillRect/>
          </a:stretch>
        </p:blipFill>
        <p:spPr>
          <a:xfrm rot="616544">
            <a:off x="5166116" y="3377815"/>
            <a:ext cx="3067092" cy="3067070"/>
          </a:xfrm>
          <a:prstGeom prst="rect">
            <a:avLst/>
          </a:prstGeom>
          <a:noFill/>
          <a:ln>
            <a:noFill/>
          </a:ln>
        </p:spPr>
      </p:pic>
      <p:pic>
        <p:nvPicPr>
          <p:cNvPr id="282" name="Google Shape;282;p21"/>
          <p:cNvPicPr preferRelativeResize="0"/>
          <p:nvPr/>
        </p:nvPicPr>
        <p:blipFill>
          <a:blip r:embed="rId4">
            <a:alphaModFix/>
          </a:blip>
          <a:stretch>
            <a:fillRect/>
          </a:stretch>
        </p:blipFill>
        <p:spPr>
          <a:xfrm rot="-478252">
            <a:off x="1083725" y="3330097"/>
            <a:ext cx="3119926" cy="31199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f6fadb6b8e_0_20"/>
          <p:cNvSpPr txBox="1">
            <a:spLocks noGrp="1"/>
          </p:cNvSpPr>
          <p:nvPr>
            <p:ph type="title"/>
          </p:nvPr>
        </p:nvSpPr>
        <p:spPr>
          <a:xfrm>
            <a:off x="457200" y="-30480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State 4-H Congress</a:t>
            </a:r>
            <a:endParaRPr/>
          </a:p>
        </p:txBody>
      </p:sp>
      <p:sp>
        <p:nvSpPr>
          <p:cNvPr id="288" name="Google Shape;288;g1f6fadb6b8e_0_20"/>
          <p:cNvSpPr txBox="1">
            <a:spLocks noGrp="1"/>
          </p:cNvSpPr>
          <p:nvPr>
            <p:ph type="body" idx="1"/>
          </p:nvPr>
        </p:nvSpPr>
        <p:spPr>
          <a:xfrm>
            <a:off x="457200" y="1669775"/>
            <a:ext cx="8229600" cy="47244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rgbClr val="7F7F7F"/>
              </a:buClr>
              <a:buSzPts val="2400"/>
              <a:buNone/>
            </a:pPr>
            <a:r>
              <a:rPr lang="en-US" b="1" dirty="0"/>
              <a:t>Youth ages 14+</a:t>
            </a:r>
            <a:r>
              <a:rPr lang="en-US" dirty="0"/>
              <a:t> whom receive a blue ribbon or higher at the County Level Competition may advance to the </a:t>
            </a:r>
          </a:p>
          <a:p>
            <a:pPr marL="0" lvl="0" indent="0" algn="ctr" rtl="0">
              <a:spcBef>
                <a:spcPts val="0"/>
              </a:spcBef>
              <a:spcAft>
                <a:spcPts val="0"/>
              </a:spcAft>
              <a:buClr>
                <a:srgbClr val="7F7F7F"/>
              </a:buClr>
              <a:buSzPts val="2400"/>
              <a:buNone/>
            </a:pPr>
            <a:r>
              <a:rPr lang="en-US" b="1" dirty="0">
                <a:solidFill>
                  <a:schemeClr val="dk1"/>
                </a:solidFill>
              </a:rPr>
              <a:t>State Competition mid-July at the MSU Campus!</a:t>
            </a:r>
            <a:endParaRPr b="1" dirty="0">
              <a:solidFill>
                <a:schemeClr val="dk1"/>
              </a:solidFill>
            </a:endParaRPr>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l" rtl="0">
              <a:spcBef>
                <a:spcPts val="444"/>
              </a:spcBef>
              <a:spcAft>
                <a:spcPts val="0"/>
              </a:spcAft>
              <a:buClr>
                <a:srgbClr val="7F7F7F"/>
              </a:buClr>
              <a:buSzPts val="2400"/>
              <a:buNone/>
            </a:pPr>
            <a:endParaRPr dirty="0"/>
          </a:p>
          <a:p>
            <a:pPr marL="0" lvl="0" indent="0" algn="ctr" rtl="0">
              <a:spcBef>
                <a:spcPts val="444"/>
              </a:spcBef>
              <a:spcAft>
                <a:spcPts val="0"/>
              </a:spcAft>
              <a:buClr>
                <a:srgbClr val="7F7F7F"/>
              </a:buClr>
              <a:buSzPts val="2400"/>
              <a:buNone/>
            </a:pPr>
            <a:r>
              <a:rPr lang="en-US" dirty="0"/>
              <a:t>Montana 4-H Congress provides youth from across the state an opportunity to come together and participate in an event like no other. </a:t>
            </a:r>
            <a:endParaRPr dirty="0"/>
          </a:p>
        </p:txBody>
      </p:sp>
      <p:pic>
        <p:nvPicPr>
          <p:cNvPr id="289" name="Google Shape;289;g1f6fadb6b8e_0_20"/>
          <p:cNvPicPr preferRelativeResize="0"/>
          <p:nvPr/>
        </p:nvPicPr>
        <p:blipFill rotWithShape="1">
          <a:blip r:embed="rId3">
            <a:alphaModFix/>
          </a:blip>
          <a:srcRect/>
          <a:stretch/>
        </p:blipFill>
        <p:spPr>
          <a:xfrm rot="-120001">
            <a:off x="5105400" y="2858673"/>
            <a:ext cx="3314701" cy="1864518"/>
          </a:xfrm>
          <a:prstGeom prst="rect">
            <a:avLst/>
          </a:prstGeom>
          <a:noFill/>
          <a:ln>
            <a:noFill/>
          </a:ln>
          <a:effectLst>
            <a:outerShdw blurRad="63500" sx="102000" sy="102000" algn="ctr" rotWithShape="0">
              <a:srgbClr val="000000">
                <a:alpha val="40000"/>
              </a:srgbClr>
            </a:outerShdw>
          </a:effectLst>
        </p:spPr>
      </p:pic>
      <p:pic>
        <p:nvPicPr>
          <p:cNvPr id="290" name="Google Shape;290;g1f6fadb6b8e_0_20"/>
          <p:cNvPicPr preferRelativeResize="0"/>
          <p:nvPr/>
        </p:nvPicPr>
        <p:blipFill rotWithShape="1">
          <a:blip r:embed="rId4">
            <a:alphaModFix/>
          </a:blip>
          <a:srcRect t="21582" b="21576"/>
          <a:stretch/>
        </p:blipFill>
        <p:spPr>
          <a:xfrm rot="120000">
            <a:off x="197259" y="3035715"/>
            <a:ext cx="4451664" cy="168771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National Opportunities</a:t>
            </a:r>
            <a:endParaRPr/>
          </a:p>
        </p:txBody>
      </p:sp>
      <p:sp>
        <p:nvSpPr>
          <p:cNvPr id="296" name="Google Shape;296;p2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7F7F7F"/>
              </a:buClr>
              <a:buSzPts val="2400"/>
              <a:buNone/>
            </a:pPr>
            <a:r>
              <a:rPr lang="en-US"/>
              <a:t>4-Hers who win a State Award or a State Contest, are invited to attend National Congress in Atlanta, Georgia at Thanksgiving. </a:t>
            </a:r>
            <a:endParaRPr/>
          </a:p>
          <a:p>
            <a:pPr marL="0" lvl="0" indent="0" algn="l" rtl="0">
              <a:spcBef>
                <a:spcPts val="480"/>
              </a:spcBef>
              <a:spcAft>
                <a:spcPts val="0"/>
              </a:spcAft>
              <a:buClr>
                <a:srgbClr val="7F7F7F"/>
              </a:buClr>
              <a:buSzPts val="2400"/>
              <a:buNone/>
            </a:pPr>
            <a:endParaRPr/>
          </a:p>
          <a:p>
            <a:pPr marL="0" lvl="0" indent="0" algn="l" rtl="0">
              <a:spcBef>
                <a:spcPts val="480"/>
              </a:spcBef>
              <a:spcAft>
                <a:spcPts val="0"/>
              </a:spcAft>
              <a:buClr>
                <a:srgbClr val="7F7F7F"/>
              </a:buClr>
              <a:buSzPts val="2400"/>
              <a:buNone/>
            </a:pPr>
            <a:endParaRPr/>
          </a:p>
          <a:p>
            <a:pPr marL="0" lvl="0" indent="0" algn="l" rtl="0">
              <a:spcBef>
                <a:spcPts val="480"/>
              </a:spcBef>
              <a:spcAft>
                <a:spcPts val="0"/>
              </a:spcAft>
              <a:buClr>
                <a:srgbClr val="7F7F7F"/>
              </a:buClr>
              <a:buSzPts val="2400"/>
              <a:buNone/>
            </a:pPr>
            <a:endParaRPr/>
          </a:p>
          <a:p>
            <a:pPr marL="0" lvl="0" indent="0" algn="l" rtl="0">
              <a:spcBef>
                <a:spcPts val="480"/>
              </a:spcBef>
              <a:spcAft>
                <a:spcPts val="0"/>
              </a:spcAft>
              <a:buClr>
                <a:srgbClr val="7F7F7F"/>
              </a:buClr>
              <a:buSzPts val="2400"/>
              <a:buNone/>
            </a:pPr>
            <a:endParaRPr/>
          </a:p>
          <a:p>
            <a:pPr marL="0" lvl="0" indent="0" algn="l" rtl="0">
              <a:spcBef>
                <a:spcPts val="480"/>
              </a:spcBef>
              <a:spcAft>
                <a:spcPts val="0"/>
              </a:spcAft>
              <a:buClr>
                <a:srgbClr val="7F7F7F"/>
              </a:buClr>
              <a:buSzPts val="2400"/>
              <a:buNone/>
            </a:pPr>
            <a:endParaRPr/>
          </a:p>
          <a:p>
            <a:pPr marL="0" lvl="0" indent="0" algn="l" rtl="0">
              <a:spcBef>
                <a:spcPts val="480"/>
              </a:spcBef>
              <a:spcAft>
                <a:spcPts val="0"/>
              </a:spcAft>
              <a:buClr>
                <a:srgbClr val="7F7F7F"/>
              </a:buClr>
              <a:buSzPts val="2400"/>
              <a:buNone/>
            </a:pPr>
            <a:endParaRPr/>
          </a:p>
          <a:p>
            <a:pPr marL="0" lvl="0" indent="0" algn="ctr" rtl="0">
              <a:spcBef>
                <a:spcPts val="480"/>
              </a:spcBef>
              <a:spcAft>
                <a:spcPts val="0"/>
              </a:spcAft>
              <a:buClr>
                <a:srgbClr val="7F7F7F"/>
              </a:buClr>
              <a:buSzPts val="2400"/>
              <a:buNone/>
            </a:pPr>
            <a:r>
              <a:rPr lang="en-US"/>
              <a:t>Delegates spend a week in Atlanta attending leadership and citizenship workshops as well as participating in community service activities. </a:t>
            </a:r>
            <a:endParaRPr/>
          </a:p>
        </p:txBody>
      </p:sp>
      <p:pic>
        <p:nvPicPr>
          <p:cNvPr id="297" name="Google Shape;297;p22"/>
          <p:cNvPicPr preferRelativeResize="0"/>
          <p:nvPr/>
        </p:nvPicPr>
        <p:blipFill rotWithShape="1">
          <a:blip r:embed="rId3">
            <a:alphaModFix/>
          </a:blip>
          <a:srcRect/>
          <a:stretch/>
        </p:blipFill>
        <p:spPr>
          <a:xfrm>
            <a:off x="514350" y="2743200"/>
            <a:ext cx="1428750" cy="1428750"/>
          </a:xfrm>
          <a:prstGeom prst="rect">
            <a:avLst/>
          </a:prstGeom>
          <a:noFill/>
          <a:ln>
            <a:noFill/>
          </a:ln>
        </p:spPr>
      </p:pic>
      <p:pic>
        <p:nvPicPr>
          <p:cNvPr id="298" name="Google Shape;298;p22" descr="National 4-H Congress Delegates Participating in Team Buidling Exercises"/>
          <p:cNvPicPr preferRelativeResize="0"/>
          <p:nvPr/>
        </p:nvPicPr>
        <p:blipFill rotWithShape="1">
          <a:blip r:embed="rId4">
            <a:alphaModFix/>
          </a:blip>
          <a:srcRect/>
          <a:stretch/>
        </p:blipFill>
        <p:spPr>
          <a:xfrm>
            <a:off x="2265317" y="3563166"/>
            <a:ext cx="1428750" cy="1428750"/>
          </a:xfrm>
          <a:prstGeom prst="rect">
            <a:avLst/>
          </a:prstGeom>
          <a:noFill/>
          <a:ln>
            <a:noFill/>
          </a:ln>
        </p:spPr>
      </p:pic>
      <p:pic>
        <p:nvPicPr>
          <p:cNvPr id="299" name="Google Shape;299;p22"/>
          <p:cNvPicPr preferRelativeResize="0"/>
          <p:nvPr/>
        </p:nvPicPr>
        <p:blipFill rotWithShape="1">
          <a:blip r:embed="rId5">
            <a:alphaModFix/>
          </a:blip>
          <a:srcRect/>
          <a:stretch/>
        </p:blipFill>
        <p:spPr>
          <a:xfrm>
            <a:off x="3886200" y="2743200"/>
            <a:ext cx="1428750" cy="1428750"/>
          </a:xfrm>
          <a:prstGeom prst="rect">
            <a:avLst/>
          </a:prstGeom>
          <a:noFill/>
          <a:ln>
            <a:noFill/>
          </a:ln>
        </p:spPr>
      </p:pic>
      <p:pic>
        <p:nvPicPr>
          <p:cNvPr id="300" name="Google Shape;300;p22"/>
          <p:cNvPicPr preferRelativeResize="0"/>
          <p:nvPr/>
        </p:nvPicPr>
        <p:blipFill rotWithShape="1">
          <a:blip r:embed="rId6">
            <a:alphaModFix/>
          </a:blip>
          <a:srcRect/>
          <a:stretch/>
        </p:blipFill>
        <p:spPr>
          <a:xfrm>
            <a:off x="5637167" y="3179173"/>
            <a:ext cx="2363833" cy="15697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a:t>Questions?</a:t>
            </a:r>
            <a:endParaRPr/>
          </a:p>
        </p:txBody>
      </p:sp>
      <p:sp>
        <p:nvSpPr>
          <p:cNvPr id="306" name="Google Shape;306;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228600" algn="ctr" rtl="0">
              <a:spcBef>
                <a:spcPts val="0"/>
              </a:spcBef>
              <a:spcAft>
                <a:spcPts val="0"/>
              </a:spcAft>
              <a:buClr>
                <a:srgbClr val="7F7F7F"/>
              </a:buClr>
              <a:buSzPts val="1800"/>
              <a:buNone/>
            </a:pPr>
            <a:endParaRPr sz="2200" dirty="0"/>
          </a:p>
          <a:p>
            <a:pPr marL="342900" lvl="0" indent="-228600" algn="ctr" rtl="0">
              <a:spcBef>
                <a:spcPts val="360"/>
              </a:spcBef>
              <a:spcAft>
                <a:spcPts val="0"/>
              </a:spcAft>
              <a:buClr>
                <a:srgbClr val="7F7F7F"/>
              </a:buClr>
              <a:buSzPts val="1800"/>
              <a:buNone/>
            </a:pPr>
            <a:r>
              <a:rPr lang="en-US" sz="2200" dirty="0"/>
              <a:t>Event Registration on </a:t>
            </a:r>
            <a:r>
              <a:rPr lang="en-US" sz="2200" dirty="0" err="1"/>
              <a:t>ZSuite</a:t>
            </a:r>
            <a:r>
              <a:rPr lang="en-US" sz="2200" dirty="0"/>
              <a:t> Events tab</a:t>
            </a:r>
            <a:endParaRPr sz="2200" dirty="0"/>
          </a:p>
          <a:p>
            <a:pPr marL="342900" lvl="0" indent="-228600" algn="ctr" rtl="0">
              <a:spcBef>
                <a:spcPts val="360"/>
              </a:spcBef>
              <a:spcAft>
                <a:spcPts val="0"/>
              </a:spcAft>
              <a:buClr>
                <a:srgbClr val="7F7F7F"/>
              </a:buClr>
              <a:buSzPts val="1800"/>
              <a:buNone/>
            </a:pPr>
            <a:endParaRPr sz="2200" dirty="0"/>
          </a:p>
          <a:p>
            <a:pPr marL="342900" lvl="0" indent="-228600" algn="ctr" rtl="0">
              <a:spcBef>
                <a:spcPts val="360"/>
              </a:spcBef>
              <a:spcAft>
                <a:spcPts val="0"/>
              </a:spcAft>
              <a:buClr>
                <a:srgbClr val="7F7F7F"/>
              </a:buClr>
              <a:buSzPts val="1800"/>
              <a:buNone/>
            </a:pPr>
            <a:r>
              <a:rPr lang="en-US" sz="2200" dirty="0"/>
              <a:t>Email </a:t>
            </a:r>
            <a:r>
              <a:rPr lang="en-US" sz="2200" u="sng" dirty="0">
                <a:solidFill>
                  <a:schemeClr val="hlink"/>
                </a:solidFill>
                <a:hlinkClick r:id="rId3"/>
              </a:rPr>
              <a:t>gallatin4h@montana.edu</a:t>
            </a:r>
            <a:r>
              <a:rPr lang="en-US" sz="2200" dirty="0"/>
              <a:t> with any questions</a:t>
            </a: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a:picLocks noGrp="1"/>
          </p:cNvPicPr>
          <p:nvPr>
            <p:ph type="body" idx="4294967295"/>
          </p:nvPr>
        </p:nvPicPr>
        <p:blipFill rotWithShape="1">
          <a:blip r:embed="rId3">
            <a:alphaModFix/>
          </a:blip>
          <a:srcRect/>
          <a:stretch/>
        </p:blipFill>
        <p:spPr>
          <a:xfrm>
            <a:off x="1524000" y="533400"/>
            <a:ext cx="6096000" cy="609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1184d19367_0_0"/>
          <p:cNvSpPr txBox="1">
            <a:spLocks noGrp="1"/>
          </p:cNvSpPr>
          <p:nvPr>
            <p:ph type="ctrTitle"/>
          </p:nvPr>
        </p:nvSpPr>
        <p:spPr>
          <a:xfrm>
            <a:off x="685800" y="609601"/>
            <a:ext cx="7772400" cy="426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8000"/>
              <a:buFont typeface="Palatino Linotype"/>
              <a:buNone/>
            </a:pPr>
            <a:r>
              <a:rPr lang="en-US"/>
              <a:t>4-H </a:t>
            </a:r>
            <a:r>
              <a:rPr lang="en-US" sz="7200"/>
              <a:t>Food</a:t>
            </a:r>
            <a:r>
              <a:rPr lang="en-US"/>
              <a:t> </a:t>
            </a:r>
            <a:r>
              <a:rPr lang="en-US" sz="7200"/>
              <a:t>Contests</a:t>
            </a:r>
            <a:endParaRPr/>
          </a:p>
        </p:txBody>
      </p:sp>
      <p:pic>
        <p:nvPicPr>
          <p:cNvPr id="108" name="Google Shape;108;g21184d19367_0_0"/>
          <p:cNvPicPr preferRelativeResize="0"/>
          <p:nvPr/>
        </p:nvPicPr>
        <p:blipFill rotWithShape="1">
          <a:blip r:embed="rId3">
            <a:alphaModFix/>
          </a:blip>
          <a:srcRect/>
          <a:stretch/>
        </p:blipFill>
        <p:spPr>
          <a:xfrm>
            <a:off x="762000" y="381000"/>
            <a:ext cx="1524000" cy="15902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11495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000" dirty="0"/>
              <a:t>Gallatin County 4-H</a:t>
            </a:r>
            <a:br>
              <a:rPr lang="en-US" sz="5000" dirty="0"/>
            </a:br>
            <a:r>
              <a:rPr lang="en-US" sz="4500" dirty="0"/>
              <a:t>Better Batter Baking Contest</a:t>
            </a:r>
            <a:endParaRPr sz="4500" dirty="0"/>
          </a:p>
        </p:txBody>
      </p:sp>
      <p:sp>
        <p:nvSpPr>
          <p:cNvPr id="114" name="Google Shape;114;p23"/>
          <p:cNvSpPr txBox="1">
            <a:spLocks noGrp="1"/>
          </p:cNvSpPr>
          <p:nvPr>
            <p:ph type="body" idx="1"/>
          </p:nvPr>
        </p:nvSpPr>
        <p:spPr>
          <a:xfrm>
            <a:off x="1226550" y="1715150"/>
            <a:ext cx="6553200" cy="3962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b="1" dirty="0">
                <a:solidFill>
                  <a:schemeClr val="dk1"/>
                </a:solidFill>
              </a:rPr>
              <a:t>Who:</a:t>
            </a:r>
            <a:r>
              <a:rPr lang="en-US" dirty="0">
                <a:solidFill>
                  <a:schemeClr val="dk1"/>
                </a:solidFill>
              </a:rPr>
              <a:t> 4-H Members ages 8-18 </a:t>
            </a:r>
            <a:endParaRPr dirty="0">
              <a:solidFill>
                <a:schemeClr val="dk1"/>
              </a:solidFill>
            </a:endParaRPr>
          </a:p>
          <a:p>
            <a:pPr marL="342900" lvl="0" indent="-342900" algn="l" rtl="0">
              <a:spcBef>
                <a:spcPts val="480"/>
              </a:spcBef>
              <a:spcAft>
                <a:spcPts val="0"/>
              </a:spcAft>
              <a:buClr>
                <a:schemeClr val="dk1"/>
              </a:buClr>
              <a:buSzPts val="2400"/>
              <a:buChar char="•"/>
            </a:pPr>
            <a:r>
              <a:rPr lang="en-US" b="1" dirty="0">
                <a:solidFill>
                  <a:schemeClr val="dk1"/>
                </a:solidFill>
              </a:rPr>
              <a:t>When</a:t>
            </a:r>
            <a:r>
              <a:rPr lang="en-US" dirty="0">
                <a:solidFill>
                  <a:schemeClr val="dk1"/>
                </a:solidFill>
              </a:rPr>
              <a:t>: Saturday, February 10</a:t>
            </a:r>
            <a:r>
              <a:rPr lang="en-US" baseline="30000" dirty="0">
                <a:solidFill>
                  <a:schemeClr val="dk1"/>
                </a:solidFill>
              </a:rPr>
              <a:t>th</a:t>
            </a:r>
            <a:r>
              <a:rPr lang="en-US" dirty="0">
                <a:solidFill>
                  <a:schemeClr val="dk1"/>
                </a:solidFill>
              </a:rPr>
              <a:t>, 2024 (morning)</a:t>
            </a:r>
            <a:endParaRPr dirty="0">
              <a:solidFill>
                <a:schemeClr val="dk1"/>
              </a:solidFill>
            </a:endParaRPr>
          </a:p>
          <a:p>
            <a:pPr marL="342900" lvl="0" indent="-342900" algn="l" rtl="0">
              <a:spcBef>
                <a:spcPts val="480"/>
              </a:spcBef>
              <a:spcAft>
                <a:spcPts val="0"/>
              </a:spcAft>
              <a:buClr>
                <a:schemeClr val="dk1"/>
              </a:buClr>
              <a:buSzPts val="2400"/>
              <a:buChar char="•"/>
            </a:pPr>
            <a:r>
              <a:rPr lang="en-US" b="1" dirty="0">
                <a:solidFill>
                  <a:schemeClr val="dk1"/>
                </a:solidFill>
              </a:rPr>
              <a:t>Where:</a:t>
            </a:r>
            <a:r>
              <a:rPr lang="en-US" dirty="0">
                <a:solidFill>
                  <a:schemeClr val="dk1"/>
                </a:solidFill>
              </a:rPr>
              <a:t> Herrick Hall (MSU)</a:t>
            </a:r>
            <a:endParaRPr dirty="0">
              <a:solidFill>
                <a:schemeClr val="dk1"/>
              </a:solidFill>
            </a:endParaRPr>
          </a:p>
          <a:p>
            <a:pPr marL="342900" lvl="0" indent="-304800" algn="l" rtl="0">
              <a:spcBef>
                <a:spcPts val="480"/>
              </a:spcBef>
              <a:spcAft>
                <a:spcPts val="0"/>
              </a:spcAft>
              <a:buClr>
                <a:schemeClr val="dk1"/>
              </a:buClr>
              <a:buSzPts val="1800"/>
              <a:buChar char="•"/>
            </a:pPr>
            <a:r>
              <a:rPr lang="en-US" b="1" dirty="0">
                <a:solidFill>
                  <a:schemeClr val="dk1"/>
                </a:solidFill>
              </a:rPr>
              <a:t>Theme: </a:t>
            </a:r>
            <a:r>
              <a:rPr lang="en-US" dirty="0">
                <a:solidFill>
                  <a:schemeClr val="dk1"/>
                </a:solidFill>
              </a:rPr>
              <a:t>TBD</a:t>
            </a:r>
            <a:endParaRPr dirty="0">
              <a:solidFill>
                <a:schemeClr val="dk1"/>
              </a:solidFill>
            </a:endParaRPr>
          </a:p>
        </p:txBody>
      </p:sp>
      <p:pic>
        <p:nvPicPr>
          <p:cNvPr id="115" name="Google Shape;115;p23"/>
          <p:cNvPicPr preferRelativeResize="0"/>
          <p:nvPr/>
        </p:nvPicPr>
        <p:blipFill>
          <a:blip r:embed="rId3">
            <a:alphaModFix/>
          </a:blip>
          <a:stretch>
            <a:fillRect/>
          </a:stretch>
        </p:blipFill>
        <p:spPr>
          <a:xfrm>
            <a:off x="2930725" y="4042200"/>
            <a:ext cx="3282550" cy="259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7200" y="75125"/>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4500" dirty="0"/>
              <a:t>Gallatin County 4-H</a:t>
            </a:r>
            <a:br>
              <a:rPr lang="en-US" sz="4500" dirty="0"/>
            </a:br>
            <a:r>
              <a:rPr lang="en-US" sz="4500" dirty="0"/>
              <a:t>Stir-Ups Cooking Competition</a:t>
            </a:r>
            <a:endParaRPr sz="4500" dirty="0"/>
          </a:p>
        </p:txBody>
      </p:sp>
      <p:sp>
        <p:nvSpPr>
          <p:cNvPr id="121" name="Google Shape;121;p24"/>
          <p:cNvSpPr txBox="1">
            <a:spLocks noGrp="1"/>
          </p:cNvSpPr>
          <p:nvPr>
            <p:ph type="body" idx="1"/>
          </p:nvPr>
        </p:nvSpPr>
        <p:spPr>
          <a:xfrm>
            <a:off x="1104000" y="1809000"/>
            <a:ext cx="6936000" cy="3962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b="1" dirty="0">
                <a:solidFill>
                  <a:schemeClr val="dk1"/>
                </a:solidFill>
              </a:rPr>
              <a:t>Who:</a:t>
            </a:r>
            <a:r>
              <a:rPr lang="en-US" dirty="0">
                <a:solidFill>
                  <a:schemeClr val="dk1"/>
                </a:solidFill>
              </a:rPr>
              <a:t> 4-H Members ages 8-18</a:t>
            </a:r>
            <a:endParaRPr dirty="0">
              <a:solidFill>
                <a:schemeClr val="dk1"/>
              </a:solidFill>
            </a:endParaRPr>
          </a:p>
          <a:p>
            <a:pPr marL="342900" lvl="0" indent="-342900" algn="l" rtl="0">
              <a:spcBef>
                <a:spcPts val="480"/>
              </a:spcBef>
              <a:spcAft>
                <a:spcPts val="0"/>
              </a:spcAft>
              <a:buClr>
                <a:schemeClr val="dk1"/>
              </a:buClr>
              <a:buSzPts val="2400"/>
              <a:buChar char="•"/>
            </a:pPr>
            <a:r>
              <a:rPr lang="en-US" b="1" dirty="0">
                <a:solidFill>
                  <a:schemeClr val="dk1"/>
                </a:solidFill>
              </a:rPr>
              <a:t>When</a:t>
            </a:r>
            <a:r>
              <a:rPr lang="en-US" dirty="0">
                <a:solidFill>
                  <a:schemeClr val="dk1"/>
                </a:solidFill>
              </a:rPr>
              <a:t>: Saturday, February 10</a:t>
            </a:r>
            <a:r>
              <a:rPr lang="en-US" baseline="30000" dirty="0">
                <a:solidFill>
                  <a:schemeClr val="dk1"/>
                </a:solidFill>
              </a:rPr>
              <a:t>th</a:t>
            </a:r>
            <a:r>
              <a:rPr lang="en-US" dirty="0">
                <a:solidFill>
                  <a:schemeClr val="dk1"/>
                </a:solidFill>
              </a:rPr>
              <a:t>, 2024 (afternoon)</a:t>
            </a:r>
            <a:endParaRPr dirty="0">
              <a:solidFill>
                <a:schemeClr val="dk1"/>
              </a:solidFill>
            </a:endParaRPr>
          </a:p>
          <a:p>
            <a:pPr marL="342900" lvl="0" indent="-342900" algn="l" rtl="0">
              <a:spcBef>
                <a:spcPts val="480"/>
              </a:spcBef>
              <a:spcAft>
                <a:spcPts val="0"/>
              </a:spcAft>
              <a:buClr>
                <a:schemeClr val="dk1"/>
              </a:buClr>
              <a:buSzPts val="2400"/>
              <a:buChar char="•"/>
            </a:pPr>
            <a:r>
              <a:rPr lang="en-US" b="1" dirty="0">
                <a:solidFill>
                  <a:schemeClr val="dk1"/>
                </a:solidFill>
              </a:rPr>
              <a:t>Where:</a:t>
            </a:r>
            <a:r>
              <a:rPr lang="en-US" dirty="0">
                <a:solidFill>
                  <a:schemeClr val="dk1"/>
                </a:solidFill>
              </a:rPr>
              <a:t> Herrick Hall Cooking Lab (MSU)</a:t>
            </a:r>
            <a:endParaRPr dirty="0">
              <a:solidFill>
                <a:schemeClr val="dk1"/>
              </a:solidFill>
            </a:endParaRPr>
          </a:p>
          <a:p>
            <a:pPr marL="342900" lvl="0" indent="-342900" algn="l" rtl="0">
              <a:spcBef>
                <a:spcPts val="480"/>
              </a:spcBef>
              <a:spcAft>
                <a:spcPts val="0"/>
              </a:spcAft>
              <a:buClr>
                <a:schemeClr val="dk1"/>
              </a:buClr>
              <a:buSzPts val="2400"/>
              <a:buChar char="•"/>
            </a:pPr>
            <a:r>
              <a:rPr lang="en-US" b="1" dirty="0">
                <a:solidFill>
                  <a:schemeClr val="dk1"/>
                </a:solidFill>
              </a:rPr>
              <a:t>Theme: </a:t>
            </a:r>
            <a:r>
              <a:rPr lang="en-US" dirty="0">
                <a:solidFill>
                  <a:schemeClr val="dk1"/>
                </a:solidFill>
              </a:rPr>
              <a:t>TBD</a:t>
            </a:r>
            <a:endParaRPr dirty="0">
              <a:solidFill>
                <a:schemeClr val="dk1"/>
              </a:solidFill>
            </a:endParaRPr>
          </a:p>
        </p:txBody>
      </p:sp>
      <p:pic>
        <p:nvPicPr>
          <p:cNvPr id="122" name="Google Shape;122;p24"/>
          <p:cNvPicPr preferRelativeResize="0"/>
          <p:nvPr/>
        </p:nvPicPr>
        <p:blipFill>
          <a:blip r:embed="rId3">
            <a:alphaModFix/>
          </a:blip>
          <a:stretch>
            <a:fillRect/>
          </a:stretch>
        </p:blipFill>
        <p:spPr>
          <a:xfrm>
            <a:off x="3388338" y="4087773"/>
            <a:ext cx="2367325" cy="236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f6fadb6b8e_0_2"/>
          <p:cNvSpPr txBox="1">
            <a:spLocks noGrp="1"/>
          </p:cNvSpPr>
          <p:nvPr>
            <p:ph type="title"/>
          </p:nvPr>
        </p:nvSpPr>
        <p:spPr>
          <a:xfrm>
            <a:off x="496675" y="61705"/>
            <a:ext cx="82296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Food Contest Guidelines</a:t>
            </a:r>
            <a:endParaRPr dirty="0"/>
          </a:p>
        </p:txBody>
      </p:sp>
      <p:sp>
        <p:nvSpPr>
          <p:cNvPr id="128" name="Google Shape;128;g1f6fadb6b8e_0_2"/>
          <p:cNvSpPr txBox="1">
            <a:spLocks noGrp="1"/>
          </p:cNvSpPr>
          <p:nvPr>
            <p:ph type="body" idx="1"/>
          </p:nvPr>
        </p:nvSpPr>
        <p:spPr>
          <a:xfrm>
            <a:off x="496675" y="1066800"/>
            <a:ext cx="8229600" cy="5764200"/>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360"/>
              </a:spcBef>
              <a:spcAft>
                <a:spcPts val="0"/>
              </a:spcAft>
              <a:buClr>
                <a:schemeClr val="dk1"/>
              </a:buClr>
              <a:buSzPts val="1700"/>
              <a:buChar char="●"/>
            </a:pPr>
            <a:r>
              <a:rPr lang="en-US" sz="1700" b="1">
                <a:solidFill>
                  <a:schemeClr val="dk1"/>
                </a:solidFill>
              </a:rPr>
              <a:t>Objective:</a:t>
            </a:r>
            <a:endParaRPr sz="1700" b="1">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Contestants will prepare a dish that is visually appealing, nutritious and shows creativity. Contestants should use effective work habits and sanitary food preparation practices.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b="1">
                <a:solidFill>
                  <a:schemeClr val="dk1"/>
                </a:solidFill>
              </a:rPr>
              <a:t>Time Frame:</a:t>
            </a:r>
            <a:endParaRPr sz="1700" b="1">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Meal preparation and cleanup: up to 60 minutes</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Presentation/Taste-Testing/Interview: up to 15 minutes</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b="1">
                <a:solidFill>
                  <a:schemeClr val="dk1"/>
                </a:solidFill>
              </a:rPr>
              <a:t>Ingredients: </a:t>
            </a:r>
            <a:endParaRPr sz="1700" b="1">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Contestants will be responsible for all food and supplies needed in their dish. This includes main ingredients (ex. beans, meat, sauces, cheeses), spices/herbs and any other additional ingredients or toppings. </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Contestants must bring ALL materials needed to make their dish in order to compete (ingredients, bowls, cutting board, pots, pans, mixers, utensils for cutting, mixing etc.) </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*No pre‐preparation of the meal is acceptable (i.e. cutting meat, chopping and washing vegetables, etc.).  All work is to be done by the contestants the day of the contest in front of the judges. </a:t>
            </a:r>
            <a:endParaRPr sz="17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f6fadb6b8e_0_13"/>
          <p:cNvSpPr txBox="1">
            <a:spLocks noGrp="1"/>
          </p:cNvSpPr>
          <p:nvPr>
            <p:ph type="title"/>
          </p:nvPr>
        </p:nvSpPr>
        <p:spPr>
          <a:xfrm>
            <a:off x="496675" y="61705"/>
            <a:ext cx="82296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Food Contest Guidelines</a:t>
            </a:r>
            <a:endParaRPr dirty="0"/>
          </a:p>
        </p:txBody>
      </p:sp>
      <p:sp>
        <p:nvSpPr>
          <p:cNvPr id="134" name="Google Shape;134;g1f6fadb6b8e_0_13"/>
          <p:cNvSpPr txBox="1">
            <a:spLocks noGrp="1"/>
          </p:cNvSpPr>
          <p:nvPr>
            <p:ph type="body" idx="1"/>
          </p:nvPr>
        </p:nvSpPr>
        <p:spPr>
          <a:xfrm>
            <a:off x="496675" y="1093800"/>
            <a:ext cx="8229600" cy="57642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360"/>
              </a:spcBef>
              <a:spcAft>
                <a:spcPts val="0"/>
              </a:spcAft>
              <a:buClr>
                <a:schemeClr val="dk1"/>
              </a:buClr>
              <a:buSzPts val="1600"/>
              <a:buChar char="●"/>
            </a:pPr>
            <a:r>
              <a:rPr lang="en-US" sz="1600" b="1">
                <a:solidFill>
                  <a:schemeClr val="dk1"/>
                </a:solidFill>
              </a:rPr>
              <a:t>Judging/Presentation:</a:t>
            </a:r>
            <a:endParaRPr sz="1600" b="1">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You are making one dish that will be done and prepared at the contest and presented on one plate for the judges to taste. </a:t>
            </a:r>
            <a:endParaRPr>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Contestant(s) will present an oral presentation to judges. Oral presentation should address proper table setting; selection of dish; preparation process; nutritional value of dish; and overall learning. Judges will taste the dish and ask more questions about your dish during/after the presentation.</a:t>
            </a:r>
            <a:endParaRPr>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Tips &amp; Tricks:</a:t>
            </a:r>
            <a:endParaRPr sz="1600" b="1">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Please bring a copy of your recipe for yourself and each of the three judges.</a:t>
            </a:r>
            <a:endParaRPr>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Understand the nutritional value of your meal (Serving size, calories, fat, sugar, sodium, etc) What did you learn about the nutrition of your meal?</a:t>
            </a:r>
            <a:endParaRPr>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Dress appropriate for cooking: apron, hair back (if-applicable) and you will interview in this same attire. </a:t>
            </a:r>
            <a:endParaRPr>
              <a:solidFill>
                <a:schemeClr val="dk1"/>
              </a:solidFill>
            </a:endParaRPr>
          </a:p>
          <a:p>
            <a:pPr marL="914400" lvl="1" indent="-330200" algn="l" rtl="0">
              <a:lnSpc>
                <a:spcPct val="115000"/>
              </a:lnSpc>
              <a:spcBef>
                <a:spcPts val="0"/>
              </a:spcBef>
              <a:spcAft>
                <a:spcPts val="0"/>
              </a:spcAft>
              <a:buClr>
                <a:schemeClr val="dk1"/>
              </a:buClr>
              <a:buSzPts val="1600"/>
              <a:buChar char="○"/>
            </a:pPr>
            <a:r>
              <a:rPr lang="en-US">
                <a:solidFill>
                  <a:schemeClr val="dk1"/>
                </a:solidFill>
              </a:rPr>
              <a:t>Bring a plate to present your dish on to the judges as well as a basic (and correct) place setting: silverware, glass, napkin, etc.</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f6fadb6b8e_0_45"/>
          <p:cNvSpPr txBox="1">
            <a:spLocks noGrp="1"/>
          </p:cNvSpPr>
          <p:nvPr>
            <p:ph type="ctrTitle"/>
          </p:nvPr>
        </p:nvSpPr>
        <p:spPr>
          <a:xfrm>
            <a:off x="685800" y="609601"/>
            <a:ext cx="7772400" cy="426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8000"/>
              <a:buFont typeface="Palatino Linotype"/>
              <a:buNone/>
            </a:pPr>
            <a:r>
              <a:rPr lang="en-US"/>
              <a:t>4-H </a:t>
            </a:r>
            <a:r>
              <a:rPr lang="en-US" sz="7200"/>
              <a:t>Communications</a:t>
            </a:r>
            <a:r>
              <a:rPr lang="en-US"/>
              <a:t> Day </a:t>
            </a:r>
            <a:r>
              <a:rPr lang="en-US" sz="7200"/>
              <a:t>Contests</a:t>
            </a:r>
            <a:endParaRPr/>
          </a:p>
        </p:txBody>
      </p:sp>
      <p:pic>
        <p:nvPicPr>
          <p:cNvPr id="140" name="Google Shape;140;g1f6fadb6b8e_0_45"/>
          <p:cNvPicPr preferRelativeResize="0"/>
          <p:nvPr/>
        </p:nvPicPr>
        <p:blipFill rotWithShape="1">
          <a:blip r:embed="rId3">
            <a:alphaModFix/>
          </a:blip>
          <a:srcRect/>
          <a:stretch/>
        </p:blipFill>
        <p:spPr>
          <a:xfrm>
            <a:off x="762000" y="381000"/>
            <a:ext cx="1524000" cy="1590294"/>
          </a:xfrm>
          <a:prstGeom prst="rect">
            <a:avLst/>
          </a:prstGeom>
          <a:noFill/>
          <a:ln>
            <a:noFill/>
          </a:ln>
        </p:spPr>
      </p:pic>
    </p:spTree>
  </p:cSld>
  <p:clrMapOvr>
    <a:masterClrMapping/>
  </p:clrMapOvr>
</p:sld>
</file>

<file path=ppt/theme/theme1.xml><?xml version="1.0" encoding="utf-8"?>
<a:theme xmlns:a="http://schemas.openxmlformats.org/drawingml/2006/main" name="Executive">
  <a:themeElements>
    <a:clrScheme name="4h green">
      <a:dk1>
        <a:srgbClr val="000000"/>
      </a:dk1>
      <a:lt1>
        <a:srgbClr val="FFFFFF"/>
      </a:lt1>
      <a:dk2>
        <a:srgbClr val="339966"/>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On-screen Show (4:3)</PresentationFormat>
  <Paragraphs>167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Courier New</vt:lpstr>
      <vt:lpstr>Century Gothic</vt:lpstr>
      <vt:lpstr>Arial</vt:lpstr>
      <vt:lpstr>Palatino Linotype</vt:lpstr>
      <vt:lpstr>Executive</vt:lpstr>
      <vt:lpstr>4-H County Contests </vt:lpstr>
      <vt:lpstr>Background</vt:lpstr>
      <vt:lpstr>PowerPoint Presentation</vt:lpstr>
      <vt:lpstr>4-H Food Contests</vt:lpstr>
      <vt:lpstr>Gallatin County 4-H Better Batter Baking Contest</vt:lpstr>
      <vt:lpstr>Gallatin County 4-H Stir-Ups Cooking Competition</vt:lpstr>
      <vt:lpstr>Food Contest Guidelines</vt:lpstr>
      <vt:lpstr>Food Contest Guidelines</vt:lpstr>
      <vt:lpstr>4-H Communications Day Contests</vt:lpstr>
      <vt:lpstr>Gallatin County 4-H Communications Day Contests</vt:lpstr>
      <vt:lpstr>Contests Available</vt:lpstr>
      <vt:lpstr>Demonstrations</vt:lpstr>
      <vt:lpstr>Illustrated Talks</vt:lpstr>
      <vt:lpstr>Examples</vt:lpstr>
      <vt:lpstr>Speeches</vt:lpstr>
      <vt:lpstr>Career Communications</vt:lpstr>
      <vt:lpstr>Career Communications</vt:lpstr>
      <vt:lpstr>Video</vt:lpstr>
      <vt:lpstr>Video</vt:lpstr>
      <vt:lpstr>Why Participate?</vt:lpstr>
      <vt:lpstr>Winners Circle</vt:lpstr>
      <vt:lpstr>State 4-H Congress</vt:lpstr>
      <vt:lpstr>National 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 County Contests </dc:title>
  <dc:creator>Kelly Pavlik</dc:creator>
  <cp:lastModifiedBy>Yurdana, Molly</cp:lastModifiedBy>
  <cp:revision>1</cp:revision>
  <dcterms:created xsi:type="dcterms:W3CDTF">2016-02-25T17:27:21Z</dcterms:created>
  <dcterms:modified xsi:type="dcterms:W3CDTF">2023-10-31T21:21:49Z</dcterms:modified>
</cp:coreProperties>
</file>